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9" r:id="rId3"/>
    <p:sldId id="262" r:id="rId4"/>
    <p:sldId id="263" r:id="rId5"/>
    <p:sldId id="261" r:id="rId6"/>
  </p:sldIdLst>
  <p:sldSz cx="7561263" cy="10693400"/>
  <p:notesSz cx="6858000" cy="9144000"/>
  <p:defaultTextStyle>
    <a:defPPr>
      <a:defRPr lang="pt-BR"/>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B8B"/>
    <a:srgbClr val="DC8B8B"/>
    <a:srgbClr val="F08B8B"/>
    <a:srgbClr val="D52B27"/>
    <a:srgbClr val="C90707"/>
    <a:srgbClr val="58595B"/>
    <a:srgbClr val="F1F1F1"/>
    <a:srgbClr val="E20808"/>
    <a:srgbClr val="F71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p:cViewPr>
        <p:scale>
          <a:sx n="66" d="100"/>
          <a:sy n="66" d="100"/>
        </p:scale>
        <p:origin x="1830" y="-666"/>
      </p:cViewPr>
      <p:guideLst>
        <p:guide orient="horz" pos="3368"/>
        <p:guide pos="2382"/>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125C6D-8EA2-402D-9064-48669B08EA2B}" type="datetimeFigureOut">
              <a:rPr lang="pt-BR" smtClean="0"/>
              <a:t>14/05/2026</a:t>
            </a:fld>
            <a:endParaRPr lang="pt-BR" dirty="0"/>
          </a:p>
        </p:txBody>
      </p:sp>
      <p:sp>
        <p:nvSpPr>
          <p:cNvPr id="4" name="Espaço Reservado para Imagem de Slide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5D06E-B702-41F4-B227-5BF31E6C76A9}" type="slidenum">
              <a:rPr lang="pt-BR" smtClean="0"/>
              <a:t>‹nº›</a:t>
            </a:fld>
            <a:endParaRPr lang="pt-BR" dirty="0"/>
          </a:p>
        </p:txBody>
      </p:sp>
    </p:spTree>
    <p:extLst>
      <p:ext uri="{BB962C8B-B14F-4D97-AF65-F5344CB8AC3E}">
        <p14:creationId xmlns:p14="http://schemas.microsoft.com/office/powerpoint/2010/main" val="1327942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Layout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686307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980628"/>
      </p:ext>
    </p:extLst>
  </p:cSld>
  <p:clrMap bg1="lt1" tx1="dk1" bg2="lt2" tx2="dk2" accent1="accent1" accent2="accent2" accent3="accent3" accent4="accent4" accent5="accent5" accent6="accent6" hlink="hlink" folHlink="folHlink"/>
  <p:sldLayoutIdLst>
    <p:sldLayoutId id="2147483674" r:id="rId1"/>
  </p:sldLayoutIdLst>
  <p:txStyles>
    <p:titleStyle>
      <a:lvl1pPr algn="ctr" defTabSz="1043056" rtl="0" eaLnBrk="1" latinLnBrk="0" hangingPunct="1">
        <a:spcBef>
          <a:spcPct val="0"/>
        </a:spcBef>
        <a:buNone/>
        <a:defRPr sz="5000" kern="1200">
          <a:solidFill>
            <a:schemeClr val="tx1"/>
          </a:solidFill>
          <a:latin typeface="+mj-lt"/>
          <a:ea typeface="+mj-ea"/>
          <a:cs typeface="+mj-cs"/>
        </a:defRPr>
      </a:lvl1pPr>
    </p:titleStyle>
    <p:bodyStyle>
      <a:lvl1pPr marL="391146" indent="-391146" algn="l" defTabSz="1043056" rtl="0" eaLnBrk="1" latinLnBrk="0" hangingPunct="1">
        <a:spcBef>
          <a:spcPct val="20000"/>
        </a:spcBef>
        <a:buFont typeface="Arial" pitchFamily="34" charset="0"/>
        <a:buChar char="•"/>
        <a:defRPr sz="3700" kern="1200">
          <a:solidFill>
            <a:schemeClr val="tx1"/>
          </a:solidFill>
          <a:latin typeface="+mn-lt"/>
          <a:ea typeface="+mn-ea"/>
          <a:cs typeface="+mn-cs"/>
        </a:defRPr>
      </a:lvl1pPr>
      <a:lvl2pPr marL="847483" indent="-325955" algn="l" defTabSz="1043056"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303820" indent="-260764" algn="l" defTabSz="1043056"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82534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346876"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pt-BR"/>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4764" y="1860"/>
            <a:ext cx="7568556" cy="540000"/>
          </a:xfrm>
          <a:prstGeom prst="rect">
            <a:avLst/>
          </a:prstGeom>
          <a:solidFill>
            <a:srgbClr val="D52B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1" name="Título 1"/>
          <p:cNvSpPr txBox="1">
            <a:spLocks/>
          </p:cNvSpPr>
          <p:nvPr/>
        </p:nvSpPr>
        <p:spPr>
          <a:xfrm>
            <a:off x="1878307" y="82856"/>
            <a:ext cx="3348583" cy="327718"/>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tx1"/>
                </a:solidFill>
                <a:latin typeface="Rajdhani Medium" pitchFamily="2" charset="0"/>
                <a:ea typeface="+mj-ea"/>
                <a:cs typeface="Rajdhani Medium" pitchFamily="2" charset="0"/>
              </a:defRPr>
            </a:lvl1pPr>
          </a:lstStyle>
          <a:p>
            <a:r>
              <a:rPr lang="pt-BR" sz="2000" b="1" spc="-50" baseline="0" dirty="0">
                <a:solidFill>
                  <a:schemeClr val="bg1"/>
                </a:solidFill>
                <a:latin typeface="Arial" panose="020B0604020202020204" pitchFamily="34" charset="0"/>
                <a:cs typeface="Arial" panose="020B0604020202020204" pitchFamily="34" charset="0"/>
              </a:rPr>
              <a:t>MANUAL DE INSTALAÇÃO</a:t>
            </a:r>
            <a:endParaRPr lang="pt-BR" sz="2000" b="1" spc="0" dirty="0">
              <a:solidFill>
                <a:schemeClr val="bg1"/>
              </a:solidFill>
              <a:latin typeface="Arial" panose="020B0604020202020204" pitchFamily="34" charset="0"/>
              <a:cs typeface="Arial" panose="020B0604020202020204" pitchFamily="34" charset="0"/>
            </a:endParaRPr>
          </a:p>
        </p:txBody>
      </p:sp>
      <p:sp>
        <p:nvSpPr>
          <p:cNvPr id="13" name="Retângulo 12"/>
          <p:cNvSpPr/>
          <p:nvPr/>
        </p:nvSpPr>
        <p:spPr>
          <a:xfrm>
            <a:off x="-251817" y="10248899"/>
            <a:ext cx="7825137" cy="498401"/>
          </a:xfrm>
          <a:custGeom>
            <a:avLst/>
            <a:gdLst>
              <a:gd name="connsiteX0" fmla="*/ 0 w 7568556"/>
              <a:gd name="connsiteY0" fmla="*/ 0 h 888926"/>
              <a:gd name="connsiteX1" fmla="*/ 7568556 w 7568556"/>
              <a:gd name="connsiteY1" fmla="*/ 0 h 888926"/>
              <a:gd name="connsiteX2" fmla="*/ 7568556 w 7568556"/>
              <a:gd name="connsiteY2" fmla="*/ 888926 h 888926"/>
              <a:gd name="connsiteX3" fmla="*/ 0 w 7568556"/>
              <a:gd name="connsiteY3" fmla="*/ 888926 h 888926"/>
              <a:gd name="connsiteX4" fmla="*/ 0 w 7568556"/>
              <a:gd name="connsiteY4" fmla="*/ 0 h 888926"/>
              <a:gd name="connsiteX0" fmla="*/ 557213 w 7568556"/>
              <a:gd name="connsiteY0" fmla="*/ 0 h 893688"/>
              <a:gd name="connsiteX1" fmla="*/ 7568556 w 7568556"/>
              <a:gd name="connsiteY1" fmla="*/ 4762 h 893688"/>
              <a:gd name="connsiteX2" fmla="*/ 7568556 w 7568556"/>
              <a:gd name="connsiteY2" fmla="*/ 893688 h 893688"/>
              <a:gd name="connsiteX3" fmla="*/ 0 w 7568556"/>
              <a:gd name="connsiteY3" fmla="*/ 893688 h 893688"/>
              <a:gd name="connsiteX4" fmla="*/ 557213 w 7568556"/>
              <a:gd name="connsiteY4" fmla="*/ 0 h 893688"/>
              <a:gd name="connsiteX0" fmla="*/ 0 w 7011343"/>
              <a:gd name="connsiteY0" fmla="*/ 0 h 898451"/>
              <a:gd name="connsiteX1" fmla="*/ 7011343 w 7011343"/>
              <a:gd name="connsiteY1" fmla="*/ 4762 h 898451"/>
              <a:gd name="connsiteX2" fmla="*/ 7011343 w 7011343"/>
              <a:gd name="connsiteY2" fmla="*/ 893688 h 898451"/>
              <a:gd name="connsiteX3" fmla="*/ 385762 w 7011343"/>
              <a:gd name="connsiteY3" fmla="*/ 898451 h 898451"/>
              <a:gd name="connsiteX4" fmla="*/ 0 w 7011343"/>
              <a:gd name="connsiteY4" fmla="*/ 0 h 898451"/>
              <a:gd name="connsiteX0" fmla="*/ 0 w 6958956"/>
              <a:gd name="connsiteY0" fmla="*/ 176213 h 893689"/>
              <a:gd name="connsiteX1" fmla="*/ 6958956 w 6958956"/>
              <a:gd name="connsiteY1" fmla="*/ 0 h 893689"/>
              <a:gd name="connsiteX2" fmla="*/ 6958956 w 6958956"/>
              <a:gd name="connsiteY2" fmla="*/ 888926 h 893689"/>
              <a:gd name="connsiteX3" fmla="*/ 333375 w 6958956"/>
              <a:gd name="connsiteY3" fmla="*/ 893689 h 893689"/>
              <a:gd name="connsiteX4" fmla="*/ 0 w 6958956"/>
              <a:gd name="connsiteY4" fmla="*/ 176213 h 893689"/>
              <a:gd name="connsiteX0" fmla="*/ 0 w 6920856"/>
              <a:gd name="connsiteY0" fmla="*/ 333375 h 893689"/>
              <a:gd name="connsiteX1" fmla="*/ 6920856 w 6920856"/>
              <a:gd name="connsiteY1" fmla="*/ 0 h 893689"/>
              <a:gd name="connsiteX2" fmla="*/ 6920856 w 6920856"/>
              <a:gd name="connsiteY2" fmla="*/ 888926 h 893689"/>
              <a:gd name="connsiteX3" fmla="*/ 295275 w 6920856"/>
              <a:gd name="connsiteY3" fmla="*/ 893689 h 893689"/>
              <a:gd name="connsiteX4" fmla="*/ 0 w 6920856"/>
              <a:gd name="connsiteY4" fmla="*/ 333375 h 893689"/>
              <a:gd name="connsiteX0" fmla="*/ 0 w 6906569"/>
              <a:gd name="connsiteY0" fmla="*/ 471488 h 893689"/>
              <a:gd name="connsiteX1" fmla="*/ 6906569 w 6906569"/>
              <a:gd name="connsiteY1" fmla="*/ 0 h 893689"/>
              <a:gd name="connsiteX2" fmla="*/ 6906569 w 6906569"/>
              <a:gd name="connsiteY2" fmla="*/ 888926 h 893689"/>
              <a:gd name="connsiteX3" fmla="*/ 280988 w 6906569"/>
              <a:gd name="connsiteY3" fmla="*/ 893689 h 893689"/>
              <a:gd name="connsiteX4" fmla="*/ 0 w 6906569"/>
              <a:gd name="connsiteY4" fmla="*/ 471488 h 893689"/>
              <a:gd name="connsiteX0" fmla="*/ 0 w 6816082"/>
              <a:gd name="connsiteY0" fmla="*/ 423863 h 893689"/>
              <a:gd name="connsiteX1" fmla="*/ 6816082 w 6816082"/>
              <a:gd name="connsiteY1" fmla="*/ 0 h 893689"/>
              <a:gd name="connsiteX2" fmla="*/ 6816082 w 6816082"/>
              <a:gd name="connsiteY2" fmla="*/ 888926 h 893689"/>
              <a:gd name="connsiteX3" fmla="*/ 190501 w 6816082"/>
              <a:gd name="connsiteY3" fmla="*/ 893689 h 893689"/>
              <a:gd name="connsiteX4" fmla="*/ 0 w 6816082"/>
              <a:gd name="connsiteY4" fmla="*/ 423863 h 893689"/>
              <a:gd name="connsiteX0" fmla="*/ 0 w 6830369"/>
              <a:gd name="connsiteY0" fmla="*/ 0 h 469826"/>
              <a:gd name="connsiteX1" fmla="*/ 6830369 w 6830369"/>
              <a:gd name="connsiteY1" fmla="*/ 66674 h 469826"/>
              <a:gd name="connsiteX2" fmla="*/ 6816082 w 6830369"/>
              <a:gd name="connsiteY2" fmla="*/ 465063 h 469826"/>
              <a:gd name="connsiteX3" fmla="*/ 190501 w 6830369"/>
              <a:gd name="connsiteY3" fmla="*/ 469826 h 469826"/>
              <a:gd name="connsiteX4" fmla="*/ 0 w 6830369"/>
              <a:gd name="connsiteY4" fmla="*/ 0 h 469826"/>
              <a:gd name="connsiteX0" fmla="*/ 0 w 6830369"/>
              <a:gd name="connsiteY0" fmla="*/ 0 h 469826"/>
              <a:gd name="connsiteX1" fmla="*/ 6830369 w 6830369"/>
              <a:gd name="connsiteY1" fmla="*/ 66674 h 469826"/>
              <a:gd name="connsiteX2" fmla="*/ 6700837 w 6830369"/>
              <a:gd name="connsiteY2" fmla="*/ 95423 h 469826"/>
              <a:gd name="connsiteX3" fmla="*/ 6816082 w 6830369"/>
              <a:gd name="connsiteY3" fmla="*/ 465063 h 469826"/>
              <a:gd name="connsiteX4" fmla="*/ 190501 w 6830369"/>
              <a:gd name="connsiteY4" fmla="*/ 469826 h 469826"/>
              <a:gd name="connsiteX5" fmla="*/ 0 w 6830369"/>
              <a:gd name="connsiteY5" fmla="*/ 0 h 469826"/>
              <a:gd name="connsiteX0" fmla="*/ 0 w 6830369"/>
              <a:gd name="connsiteY0" fmla="*/ 19177 h 489003"/>
              <a:gd name="connsiteX1" fmla="*/ 6830369 w 6830369"/>
              <a:gd name="connsiteY1" fmla="*/ 85851 h 489003"/>
              <a:gd name="connsiteX2" fmla="*/ 6800849 w 6830369"/>
              <a:gd name="connsiteY2" fmla="*/ 300 h 489003"/>
              <a:gd name="connsiteX3" fmla="*/ 6816082 w 6830369"/>
              <a:gd name="connsiteY3" fmla="*/ 484240 h 489003"/>
              <a:gd name="connsiteX4" fmla="*/ 190501 w 6830369"/>
              <a:gd name="connsiteY4" fmla="*/ 489003 h 489003"/>
              <a:gd name="connsiteX5" fmla="*/ 0 w 6830369"/>
              <a:gd name="connsiteY5" fmla="*/ 19177 h 489003"/>
              <a:gd name="connsiteX0" fmla="*/ 0 w 6830369"/>
              <a:gd name="connsiteY0" fmla="*/ 0 h 469826"/>
              <a:gd name="connsiteX1" fmla="*/ 6830369 w 6830369"/>
              <a:gd name="connsiteY1" fmla="*/ 66674 h 469826"/>
              <a:gd name="connsiteX2" fmla="*/ 6781799 w 6830369"/>
              <a:gd name="connsiteY2" fmla="*/ 224011 h 469826"/>
              <a:gd name="connsiteX3" fmla="*/ 6816082 w 6830369"/>
              <a:gd name="connsiteY3" fmla="*/ 465063 h 469826"/>
              <a:gd name="connsiteX4" fmla="*/ 190501 w 6830369"/>
              <a:gd name="connsiteY4" fmla="*/ 469826 h 469826"/>
              <a:gd name="connsiteX5" fmla="*/ 0 w 6830369"/>
              <a:gd name="connsiteY5" fmla="*/ 0 h 469826"/>
              <a:gd name="connsiteX0" fmla="*/ 0 w 6816082"/>
              <a:gd name="connsiteY0" fmla="*/ 19051 h 488877"/>
              <a:gd name="connsiteX1" fmla="*/ 6801794 w 6816082"/>
              <a:gd name="connsiteY1" fmla="*/ 0 h 488877"/>
              <a:gd name="connsiteX2" fmla="*/ 6781799 w 6816082"/>
              <a:gd name="connsiteY2" fmla="*/ 243062 h 488877"/>
              <a:gd name="connsiteX3" fmla="*/ 6816082 w 6816082"/>
              <a:gd name="connsiteY3" fmla="*/ 484114 h 488877"/>
              <a:gd name="connsiteX4" fmla="*/ 190501 w 6816082"/>
              <a:gd name="connsiteY4" fmla="*/ 488877 h 488877"/>
              <a:gd name="connsiteX5" fmla="*/ 0 w 6816082"/>
              <a:gd name="connsiteY5" fmla="*/ 19051 h 488877"/>
              <a:gd name="connsiteX0" fmla="*/ 0 w 6816082"/>
              <a:gd name="connsiteY0" fmla="*/ 19051 h 488877"/>
              <a:gd name="connsiteX1" fmla="*/ 6801794 w 6816082"/>
              <a:gd name="connsiteY1" fmla="*/ 0 h 488877"/>
              <a:gd name="connsiteX2" fmla="*/ 6815136 w 6816082"/>
              <a:gd name="connsiteY2" fmla="*/ 195437 h 488877"/>
              <a:gd name="connsiteX3" fmla="*/ 6816082 w 6816082"/>
              <a:gd name="connsiteY3" fmla="*/ 484114 h 488877"/>
              <a:gd name="connsiteX4" fmla="*/ 190501 w 6816082"/>
              <a:gd name="connsiteY4" fmla="*/ 488877 h 488877"/>
              <a:gd name="connsiteX5" fmla="*/ 0 w 6816082"/>
              <a:gd name="connsiteY5" fmla="*/ 19051 h 488877"/>
              <a:gd name="connsiteX0" fmla="*/ 0 w 6820844"/>
              <a:gd name="connsiteY0" fmla="*/ 19051 h 488877"/>
              <a:gd name="connsiteX1" fmla="*/ 6820844 w 6820844"/>
              <a:gd name="connsiteY1" fmla="*/ 0 h 488877"/>
              <a:gd name="connsiteX2" fmla="*/ 6815136 w 6820844"/>
              <a:gd name="connsiteY2" fmla="*/ 195437 h 488877"/>
              <a:gd name="connsiteX3" fmla="*/ 6816082 w 6820844"/>
              <a:gd name="connsiteY3" fmla="*/ 484114 h 488877"/>
              <a:gd name="connsiteX4" fmla="*/ 190501 w 6820844"/>
              <a:gd name="connsiteY4" fmla="*/ 488877 h 488877"/>
              <a:gd name="connsiteX5" fmla="*/ 0 w 6820844"/>
              <a:gd name="connsiteY5" fmla="*/ 19051 h 488877"/>
              <a:gd name="connsiteX0" fmla="*/ 0 w 6811319"/>
              <a:gd name="connsiteY0" fmla="*/ 0 h 498401"/>
              <a:gd name="connsiteX1" fmla="*/ 6811319 w 6811319"/>
              <a:gd name="connsiteY1" fmla="*/ 9524 h 498401"/>
              <a:gd name="connsiteX2" fmla="*/ 6805611 w 6811319"/>
              <a:gd name="connsiteY2" fmla="*/ 204961 h 498401"/>
              <a:gd name="connsiteX3" fmla="*/ 6806557 w 6811319"/>
              <a:gd name="connsiteY3" fmla="*/ 493638 h 498401"/>
              <a:gd name="connsiteX4" fmla="*/ 180976 w 6811319"/>
              <a:gd name="connsiteY4" fmla="*/ 498401 h 498401"/>
              <a:gd name="connsiteX5" fmla="*/ 0 w 6811319"/>
              <a:gd name="connsiteY5" fmla="*/ 0 h 49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11319" h="498401">
                <a:moveTo>
                  <a:pt x="0" y="0"/>
                </a:moveTo>
                <a:lnTo>
                  <a:pt x="6811319" y="9524"/>
                </a:lnTo>
                <a:cubicBezTo>
                  <a:pt x="6811004" y="15932"/>
                  <a:pt x="6805926" y="198553"/>
                  <a:pt x="6805611" y="204961"/>
                </a:cubicBezTo>
                <a:cubicBezTo>
                  <a:pt x="6805926" y="301187"/>
                  <a:pt x="6806242" y="397412"/>
                  <a:pt x="6806557" y="493638"/>
                </a:cubicBezTo>
                <a:lnTo>
                  <a:pt x="180976" y="498401"/>
                </a:lnTo>
                <a:lnTo>
                  <a:pt x="0" y="0"/>
                </a:lnTo>
                <a:close/>
              </a:path>
            </a:pathLst>
          </a:custGeom>
          <a:solidFill>
            <a:srgbClr val="D52B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15" name="Imagem 14"/>
          <p:cNvPicPr>
            <a:picLocks noChangeAspect="1"/>
          </p:cNvPicPr>
          <p:nvPr/>
        </p:nvPicPr>
        <p:blipFill rotWithShape="1">
          <a:blip r:embed="rId2" cstate="print">
            <a:extLst>
              <a:ext uri="{28A0092B-C50C-407E-A947-70E740481C1C}">
                <a14:useLocalDpi xmlns:a14="http://schemas.microsoft.com/office/drawing/2010/main" val="0"/>
              </a:ext>
            </a:extLst>
          </a:blip>
          <a:srcRect r="1714"/>
          <a:stretch/>
        </p:blipFill>
        <p:spPr>
          <a:xfrm>
            <a:off x="972319" y="10284668"/>
            <a:ext cx="5720546" cy="426861"/>
          </a:xfrm>
          <a:prstGeom prst="rect">
            <a:avLst/>
          </a:prstGeom>
        </p:spPr>
      </p:pic>
      <p:sp>
        <p:nvSpPr>
          <p:cNvPr id="43" name="Título 1"/>
          <p:cNvSpPr txBox="1">
            <a:spLocks/>
          </p:cNvSpPr>
          <p:nvPr/>
        </p:nvSpPr>
        <p:spPr>
          <a:xfrm>
            <a:off x="6216774" y="38734"/>
            <a:ext cx="1008112" cy="430481"/>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bg1"/>
                </a:solidFill>
                <a:latin typeface="Rajdhani Medium" pitchFamily="2" charset="0"/>
                <a:ea typeface="+mj-ea"/>
                <a:cs typeface="Rajdhani Medium" pitchFamily="2" charset="0"/>
              </a:defRPr>
            </a:lvl1pPr>
          </a:lstStyle>
          <a:p>
            <a:pPr algn="ctr"/>
            <a:r>
              <a:rPr lang="pt-BR" sz="1400" b="1" dirty="0">
                <a:latin typeface="Arial" panose="020B0604020202020204" pitchFamily="34" charset="0"/>
                <a:cs typeface="Arial" panose="020B0604020202020204" pitchFamily="34" charset="0"/>
              </a:rPr>
              <a:t>MI0009-10</a:t>
            </a:r>
          </a:p>
          <a:p>
            <a:pPr algn="ctr"/>
            <a:r>
              <a:rPr lang="pt-BR" sz="1000" b="1" dirty="0">
                <a:latin typeface="Arial" panose="020B0604020202020204" pitchFamily="34" charset="0"/>
                <a:cs typeface="Arial" panose="020B0604020202020204" pitchFamily="34" charset="0"/>
              </a:rPr>
              <a:t>13/05/2026</a:t>
            </a:r>
          </a:p>
        </p:txBody>
      </p:sp>
      <p:sp>
        <p:nvSpPr>
          <p:cNvPr id="1024" name="Retângulo 1023"/>
          <p:cNvSpPr/>
          <p:nvPr/>
        </p:nvSpPr>
        <p:spPr>
          <a:xfrm>
            <a:off x="-222633" y="683162"/>
            <a:ext cx="8126574" cy="1815882"/>
          </a:xfrm>
          <a:prstGeom prst="rect">
            <a:avLst/>
          </a:prstGeom>
        </p:spPr>
        <p:txBody>
          <a:bodyPr wrap="square">
            <a:spAutoFit/>
          </a:bodyPr>
          <a:lstStyle/>
          <a:p>
            <a:pPr algn="ctr"/>
            <a:r>
              <a:rPr lang="pt-BR" sz="2800" b="1" dirty="0">
                <a:latin typeface="Arial" panose="020B0604020202020204" pitchFamily="34" charset="0"/>
                <a:cs typeface="Arial" panose="020B0604020202020204" pitchFamily="34" charset="0"/>
              </a:rPr>
              <a:t>BLOCO AUTÔNOMO DE </a:t>
            </a:r>
          </a:p>
          <a:p>
            <a:pPr algn="ctr"/>
            <a:r>
              <a:rPr lang="pt-BR" sz="2800" b="1" dirty="0">
                <a:latin typeface="Arial" panose="020B0604020202020204" pitchFamily="34" charset="0"/>
                <a:cs typeface="Arial" panose="020B0604020202020204" pitchFamily="34" charset="0"/>
              </a:rPr>
              <a:t>ILUMINAÇÃO DE EMERGÊNCIA</a:t>
            </a:r>
          </a:p>
          <a:p>
            <a:pPr algn="ctr"/>
            <a:endParaRPr lang="pt-BR" sz="2800" b="1" dirty="0">
              <a:latin typeface="Arial" panose="020B0604020202020204" pitchFamily="34" charset="0"/>
              <a:cs typeface="Arial" panose="020B0604020202020204" pitchFamily="34" charset="0"/>
            </a:endParaRPr>
          </a:p>
          <a:p>
            <a:pPr algn="ctr"/>
            <a:r>
              <a:rPr lang="pt-BR" sz="2800" b="1" dirty="0">
                <a:latin typeface="Arial" panose="020B0604020202020204" pitchFamily="34" charset="0"/>
                <a:cs typeface="Arial" panose="020B0604020202020204" pitchFamily="34" charset="0"/>
              </a:rPr>
              <a:t>MXPA1491B</a:t>
            </a:r>
            <a:endParaRPr lang="pt-BR" sz="2800" dirty="0">
              <a:latin typeface="Arial" panose="020B0604020202020204" pitchFamily="34" charset="0"/>
              <a:cs typeface="Arial" panose="020B0604020202020204" pitchFamily="34" charset="0"/>
            </a:endParaRPr>
          </a:p>
        </p:txBody>
      </p:sp>
      <p:pic>
        <p:nvPicPr>
          <p:cNvPr id="51" name="Imagem 50" descr="C:\Users\conex-18\Desktop\Logos\logo_ex.jpg"/>
          <p:cNvPicPr/>
          <p:nvPr/>
        </p:nvPicPr>
        <p:blipFill>
          <a:blip r:embed="rId3" cstate="print"/>
          <a:srcRect/>
          <a:stretch>
            <a:fillRect/>
          </a:stretch>
        </p:blipFill>
        <p:spPr bwMode="auto">
          <a:xfrm>
            <a:off x="2052439" y="5656834"/>
            <a:ext cx="800268" cy="788064"/>
          </a:xfrm>
          <a:prstGeom prst="rect">
            <a:avLst/>
          </a:prstGeom>
          <a:noFill/>
          <a:ln w="9525">
            <a:noFill/>
            <a:miter lim="800000"/>
            <a:headEnd/>
            <a:tailEnd/>
          </a:ln>
        </p:spPr>
      </p:pic>
      <p:pic>
        <p:nvPicPr>
          <p:cNvPr id="59" name="Imagem 58" descr="C:\Users\conex-18\AppData\Local\Microsoft\Windows\Temporary Internet Files\Content.Outlook\RWLZUHRB\Log-Sist-Gestão-9001-Português.jpg"/>
          <p:cNvPicPr/>
          <p:nvPr/>
        </p:nvPicPr>
        <p:blipFill>
          <a:blip r:embed="rId4" cstate="print"/>
          <a:srcRect/>
          <a:stretch>
            <a:fillRect/>
          </a:stretch>
        </p:blipFill>
        <p:spPr bwMode="auto">
          <a:xfrm>
            <a:off x="4799105" y="5575817"/>
            <a:ext cx="832025" cy="843135"/>
          </a:xfrm>
          <a:prstGeom prst="rect">
            <a:avLst/>
          </a:prstGeom>
          <a:noFill/>
          <a:ln w="9525">
            <a:noFill/>
            <a:miter lim="800000"/>
            <a:headEnd/>
            <a:tailEnd/>
          </a:ln>
        </p:spPr>
      </p:pic>
      <p:pic>
        <p:nvPicPr>
          <p:cNvPr id="12" name="Imagem 11">
            <a:extLst>
              <a:ext uri="{FF2B5EF4-FFF2-40B4-BE49-F238E27FC236}">
                <a16:creationId xmlns:a16="http://schemas.microsoft.com/office/drawing/2014/main" id="{6BB057CF-15BE-4A21-80F6-53A6BFBAAA40}"/>
              </a:ext>
            </a:extLst>
          </p:cNvPr>
          <p:cNvPicPr>
            <a:picLocks noChangeAspect="1"/>
          </p:cNvPicPr>
          <p:nvPr/>
        </p:nvPicPr>
        <p:blipFill>
          <a:blip r:embed="rId5"/>
          <a:stretch>
            <a:fillRect/>
          </a:stretch>
        </p:blipFill>
        <p:spPr>
          <a:xfrm>
            <a:off x="3219767" y="5572356"/>
            <a:ext cx="1212278" cy="842974"/>
          </a:xfrm>
          <a:prstGeom prst="rect">
            <a:avLst/>
          </a:prstGeom>
        </p:spPr>
      </p:pic>
      <p:pic>
        <p:nvPicPr>
          <p:cNvPr id="3" name="Imagem 2">
            <a:extLst>
              <a:ext uri="{FF2B5EF4-FFF2-40B4-BE49-F238E27FC236}">
                <a16:creationId xmlns:a16="http://schemas.microsoft.com/office/drawing/2014/main" id="{C320F58D-0860-A632-B8E9-70A2E8ACE0EE}"/>
              </a:ext>
            </a:extLst>
          </p:cNvPr>
          <p:cNvPicPr>
            <a:picLocks noChangeAspect="1"/>
          </p:cNvPicPr>
          <p:nvPr/>
        </p:nvPicPr>
        <p:blipFill>
          <a:blip r:embed="rId6" cstate="print">
            <a:extLst>
              <a:ext uri="{28A0092B-C50C-407E-A947-70E740481C1C}">
                <a14:useLocalDpi xmlns:a14="http://schemas.microsoft.com/office/drawing/2010/main" val="0"/>
              </a:ext>
            </a:extLst>
          </a:blip>
          <a:srcRect l="32502" t="4883"/>
          <a:stretch>
            <a:fillRect/>
          </a:stretch>
        </p:blipFill>
        <p:spPr>
          <a:xfrm>
            <a:off x="2052439" y="2330334"/>
            <a:ext cx="4671002" cy="3177984"/>
          </a:xfrm>
          <a:prstGeom prst="rect">
            <a:avLst/>
          </a:prstGeom>
        </p:spPr>
      </p:pic>
      <p:sp>
        <p:nvSpPr>
          <p:cNvPr id="6" name="Retângulo 5">
            <a:extLst>
              <a:ext uri="{FF2B5EF4-FFF2-40B4-BE49-F238E27FC236}">
                <a16:creationId xmlns:a16="http://schemas.microsoft.com/office/drawing/2014/main" id="{771E3B0C-B224-03A8-E0D6-185DC3FF62B0}"/>
              </a:ext>
            </a:extLst>
          </p:cNvPr>
          <p:cNvSpPr/>
          <p:nvPr/>
        </p:nvSpPr>
        <p:spPr>
          <a:xfrm>
            <a:off x="180631" y="6713525"/>
            <a:ext cx="7200000" cy="3693319"/>
          </a:xfrm>
          <a:prstGeom prst="rect">
            <a:avLst/>
          </a:prstGeom>
        </p:spPr>
        <p:txBody>
          <a:bodyPr wrap="square">
            <a:spAutoFit/>
          </a:bodyPr>
          <a:lstStyle/>
          <a:p>
            <a:pPr algn="just"/>
            <a:r>
              <a:rPr lang="pt-BR" sz="900" dirty="0">
                <a:latin typeface="Arial" panose="020B0604020202020204" pitchFamily="34" charset="0"/>
                <a:cs typeface="Arial" panose="020B0604020202020204" pitchFamily="34" charset="0"/>
              </a:rPr>
              <a:t>A instalação e operação inadequada podem resultar na perda da garantia. </a:t>
            </a:r>
          </a:p>
          <a:p>
            <a:pPr algn="just"/>
            <a:r>
              <a:rPr lang="pt-BR" sz="900" dirty="0">
                <a:effectLst/>
                <a:latin typeface="Arial" panose="020B0604020202020204" pitchFamily="34" charset="0"/>
                <a:ea typeface="Calibri" panose="020F0502020204030204" pitchFamily="34" charset="0"/>
                <a:cs typeface="Arial" panose="020B0604020202020204" pitchFamily="34" charset="0"/>
              </a:rPr>
              <a:t>• 12 meses a partir da data da nota de venda; </a:t>
            </a:r>
          </a:p>
          <a:p>
            <a:pPr algn="just"/>
            <a:r>
              <a:rPr lang="pt-BR" sz="900" dirty="0">
                <a:effectLst/>
                <a:latin typeface="Arial" panose="020B0604020202020204" pitchFamily="34" charset="0"/>
                <a:ea typeface="Calibri" panose="020F0502020204030204" pitchFamily="34" charset="0"/>
                <a:cs typeface="Arial" panose="020B0604020202020204" pitchFamily="34" charset="0"/>
              </a:rPr>
              <a:t>• A garantia dos produtos fabricados e comercializados pela Melfex dar-se-á mediante a aplicação dos requisitos técnicos descritos neste manual e normas vigentes pertinentes a iluminação de emergência, instalações elétricas e instalações em atmosferas explosivas; </a:t>
            </a:r>
          </a:p>
          <a:p>
            <a:pPr algn="just"/>
            <a:r>
              <a:rPr lang="pt-BR" sz="900" dirty="0">
                <a:effectLst/>
                <a:latin typeface="Arial" panose="020B0604020202020204" pitchFamily="34" charset="0"/>
                <a:ea typeface="Calibri" panose="020F0502020204030204" pitchFamily="34" charset="0"/>
                <a:cs typeface="Arial" panose="020B0604020202020204" pitchFamily="34" charset="0"/>
              </a:rPr>
              <a:t>• A instalação elétrica onde o produto for instalado deve estar conforme as normas pertinentes para instalações elétricas e aterramento e o quadro de distribuição e secundários devem possuir os dispositivos de proteção necessários para proteção dos equipamentos contra, surtos, harmônicas, curtos elétricos, etc., para proteção dos equipamentos elétricos;</a:t>
            </a:r>
          </a:p>
          <a:p>
            <a:pPr algn="just"/>
            <a:r>
              <a:rPr lang="pt-BR" sz="900" dirty="0">
                <a:effectLst/>
                <a:latin typeface="Arial" panose="020B0604020202020204" pitchFamily="34" charset="0"/>
                <a:ea typeface="Calibri" panose="020F0502020204030204" pitchFamily="34" charset="0"/>
                <a:cs typeface="Arial" panose="020B0604020202020204" pitchFamily="34" charset="0"/>
              </a:rPr>
              <a:t>• O aterramento d</a:t>
            </a:r>
            <a:r>
              <a:rPr lang="pt-BR" sz="900" dirty="0">
                <a:latin typeface="Arial" panose="020B0604020202020204" pitchFamily="34" charset="0"/>
                <a:ea typeface="Calibri" panose="020F0502020204030204" pitchFamily="34" charset="0"/>
                <a:cs typeface="Arial" panose="020B0604020202020204" pitchFamily="34" charset="0"/>
              </a:rPr>
              <a:t>a</a:t>
            </a:r>
            <a:r>
              <a:rPr lang="pt-BR" sz="900" dirty="0">
                <a:effectLst/>
                <a:latin typeface="Arial" panose="020B0604020202020204" pitchFamily="34" charset="0"/>
                <a:ea typeface="Calibri" panose="020F0502020204030204" pitchFamily="34" charset="0"/>
                <a:cs typeface="Arial" panose="020B0604020202020204" pitchFamily="34" charset="0"/>
              </a:rPr>
              <a:t> instalação elétrica deve estar em conformidade com as norma ABNT NBR IEC 60079-14, ABNT NBR 5410 e 5419;</a:t>
            </a:r>
          </a:p>
          <a:p>
            <a:pPr algn="just"/>
            <a:r>
              <a:rPr lang="pt-BR" sz="900" dirty="0">
                <a:effectLst/>
                <a:latin typeface="Arial" panose="020B0604020202020204" pitchFamily="34" charset="0"/>
                <a:ea typeface="Calibri" panose="020F0502020204030204" pitchFamily="34" charset="0"/>
                <a:cs typeface="Arial" panose="020B0604020202020204" pitchFamily="34" charset="0"/>
              </a:rPr>
              <a:t>• A garantia cobre somente custos referentes a manutenção do produto, não incluindo custos referentes a fretes e serviços de instalação; </a:t>
            </a:r>
          </a:p>
          <a:p>
            <a:pPr algn="just"/>
            <a:r>
              <a:rPr lang="pt-BR" sz="900" dirty="0">
                <a:effectLst/>
                <a:latin typeface="Arial" panose="020B0604020202020204" pitchFamily="34" charset="0"/>
                <a:ea typeface="Calibri" panose="020F0502020204030204" pitchFamily="34" charset="0"/>
                <a:cs typeface="Arial" panose="020B0604020202020204" pitchFamily="34" charset="0"/>
              </a:rPr>
              <a:t>• Em caso de falha do produto, o mesmo deverá ser enviado à Melfex via frete FOB em caráter de Remessa para Troca em Garantia, no qual será testado e analisado em laboratório. Se constatado defeito de fabricação, será realizado o conserto sem custo, caso constatado utilização inadequada, será enviado o parecer técnico com os respectivos custos de conserto, onde os reparos apenas serão realizados após aprovação do cliente. Solicite orientações fiscais antes da emissão da nota fiscal para envio do produto à Melfex; </a:t>
            </a:r>
          </a:p>
          <a:p>
            <a:pPr algn="just"/>
            <a:r>
              <a:rPr lang="pt-BR" sz="900" dirty="0">
                <a:effectLst/>
                <a:latin typeface="Arial" panose="020B0604020202020204" pitchFamily="34" charset="0"/>
                <a:ea typeface="Calibri" panose="020F0502020204030204" pitchFamily="34" charset="0"/>
                <a:cs typeface="Arial" panose="020B0604020202020204" pitchFamily="34" charset="0"/>
              </a:rPr>
              <a:t>• Modificações ou reparos no produto sem autorização da Melfex, acarretarão na perda da garantia, a plaqueta de marcação não deve ser removida; </a:t>
            </a:r>
          </a:p>
          <a:p>
            <a:pPr algn="just"/>
            <a:r>
              <a:rPr lang="pt-BR" sz="900" dirty="0">
                <a:effectLst/>
                <a:latin typeface="Arial" panose="020B0604020202020204" pitchFamily="34" charset="0"/>
                <a:ea typeface="Calibri" panose="020F0502020204030204" pitchFamily="34" charset="0"/>
                <a:cs typeface="Arial" panose="020B0604020202020204" pitchFamily="34" charset="0"/>
              </a:rPr>
              <a:t>• Danos causados ao equipamento por instalação inadequada, ambiente impróprio, testes, reparos, limpeza com materiais ásperos ou dissolventes químicos, quedas, transporte, fogo, agentes corrosivos ou similar, não são cobertos; </a:t>
            </a:r>
          </a:p>
          <a:p>
            <a:pPr algn="just"/>
            <a:r>
              <a:rPr lang="pt-BR" sz="900" dirty="0">
                <a:effectLst/>
                <a:latin typeface="Arial" panose="020B0604020202020204" pitchFamily="34" charset="0"/>
                <a:ea typeface="Calibri" panose="020F0502020204030204" pitchFamily="34" charset="0"/>
                <a:cs typeface="Arial" panose="020B0604020202020204" pitchFamily="34" charset="0"/>
              </a:rPr>
              <a:t>• Defeitos e danos decorrentes da utilização de componentes diferentes do produto original como </a:t>
            </a:r>
            <a:r>
              <a:rPr lang="pt-BR" sz="900" dirty="0">
                <a:latin typeface="Arial" panose="020B0604020202020204" pitchFamily="34" charset="0"/>
                <a:ea typeface="Calibri" panose="020F0502020204030204" pitchFamily="34" charset="0"/>
                <a:cs typeface="Arial" panose="020B0604020202020204" pitchFamily="34" charset="0"/>
              </a:rPr>
              <a:t>disjuntor motor</a:t>
            </a:r>
            <a:r>
              <a:rPr lang="pt-BR" sz="900" dirty="0">
                <a:effectLst/>
                <a:latin typeface="Arial" panose="020B0604020202020204" pitchFamily="34" charset="0"/>
                <a:ea typeface="Calibri" panose="020F0502020204030204" pitchFamily="34" charset="0"/>
                <a:cs typeface="Arial" panose="020B0604020202020204" pitchFamily="34" charset="0"/>
              </a:rPr>
              <a:t>, </a:t>
            </a:r>
            <a:r>
              <a:rPr lang="pt-BR" sz="900" dirty="0" err="1">
                <a:effectLst/>
                <a:latin typeface="Arial" panose="020B0604020202020204" pitchFamily="34" charset="0"/>
                <a:ea typeface="Calibri" panose="020F0502020204030204" pitchFamily="34" charset="0"/>
                <a:cs typeface="Arial" panose="020B0604020202020204" pitchFamily="34" charset="0"/>
              </a:rPr>
              <a:t>contatora</a:t>
            </a:r>
            <a:r>
              <a:rPr lang="pt-BR" sz="900" dirty="0">
                <a:effectLst/>
                <a:latin typeface="Arial" panose="020B0604020202020204" pitchFamily="34" charset="0"/>
                <a:ea typeface="Calibri" panose="020F0502020204030204" pitchFamily="34" charset="0"/>
                <a:cs typeface="Arial" panose="020B0604020202020204" pitchFamily="34" charset="0"/>
              </a:rPr>
              <a:t>, transformadores, bornes e equipamentos de acionamento, não são cobertos; </a:t>
            </a:r>
          </a:p>
          <a:p>
            <a:pPr algn="just"/>
            <a:r>
              <a:rPr lang="pt-BR" sz="900" dirty="0">
                <a:effectLst/>
                <a:latin typeface="Arial" panose="020B0604020202020204" pitchFamily="34" charset="0"/>
                <a:ea typeface="Calibri" panose="020F0502020204030204" pitchFamily="34" charset="0"/>
                <a:cs typeface="Arial" panose="020B0604020202020204" pitchFamily="34" charset="0"/>
              </a:rPr>
              <a:t>• O usuário deve-se atentar aos requisitos críticos para os ambientes de aplicação mencionados neste manual, mantenha sempre este manual em fácil acesso;</a:t>
            </a:r>
          </a:p>
          <a:p>
            <a:pPr algn="just"/>
            <a:r>
              <a:rPr lang="pt-BR" sz="900" dirty="0">
                <a:effectLst/>
                <a:latin typeface="Arial" panose="020B0604020202020204" pitchFamily="34" charset="0"/>
                <a:ea typeface="Calibri" panose="020F0502020204030204" pitchFamily="34" charset="0"/>
                <a:cs typeface="Arial" panose="020B0604020202020204" pitchFamily="34" charset="0"/>
              </a:rPr>
              <a:t>• Todo produto ou componente que forem substituídos por novos no período de garantia, passarão a ser de propriedade da empresa Melfex; </a:t>
            </a:r>
          </a:p>
          <a:p>
            <a:pPr algn="just"/>
            <a:r>
              <a:rPr lang="pt-BR" sz="900" dirty="0">
                <a:effectLst/>
                <a:latin typeface="Arial" panose="020B0604020202020204" pitchFamily="34" charset="0"/>
                <a:ea typeface="Calibri" panose="020F0502020204030204" pitchFamily="34" charset="0"/>
                <a:cs typeface="Arial" panose="020B0604020202020204" pitchFamily="34" charset="0"/>
              </a:rPr>
              <a:t>• Desempenho insatisfatório do produto devido a instalação em local inadequado ou rede elétrica incompatível com as especificações do produto não são cobertos. </a:t>
            </a:r>
          </a:p>
          <a:p>
            <a:pPr algn="just"/>
            <a:endParaRPr lang="pt-BR" sz="900" dirty="0">
              <a:latin typeface="Arial" panose="020B0604020202020204" pitchFamily="34" charset="0"/>
              <a:cs typeface="Arial" panose="020B0604020202020204" pitchFamily="34" charset="0"/>
            </a:endParaRPr>
          </a:p>
        </p:txBody>
      </p:sp>
      <p:sp>
        <p:nvSpPr>
          <p:cNvPr id="7" name="Retângulo com Único Canto Aparado 44">
            <a:extLst>
              <a:ext uri="{FF2B5EF4-FFF2-40B4-BE49-F238E27FC236}">
                <a16:creationId xmlns:a16="http://schemas.microsoft.com/office/drawing/2014/main" id="{BEA538ED-1FFB-84A9-8464-BBCD4D3722AD}"/>
              </a:ext>
            </a:extLst>
          </p:cNvPr>
          <p:cNvSpPr/>
          <p:nvPr/>
        </p:nvSpPr>
        <p:spPr>
          <a:xfrm>
            <a:off x="180631" y="6543403"/>
            <a:ext cx="7200000"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cap="all" dirty="0">
                <a:solidFill>
                  <a:schemeClr val="tx1"/>
                </a:solidFill>
                <a:latin typeface="Arial" panose="020B0604020202020204" pitchFamily="34" charset="0"/>
                <a:cs typeface="Arial" panose="020B0604020202020204" pitchFamily="34" charset="0"/>
              </a:rPr>
              <a:t>Termo de garantia</a:t>
            </a:r>
          </a:p>
        </p:txBody>
      </p:sp>
    </p:spTree>
    <p:extLst>
      <p:ext uri="{BB962C8B-B14F-4D97-AF65-F5344CB8AC3E}">
        <p14:creationId xmlns:p14="http://schemas.microsoft.com/office/powerpoint/2010/main" val="3065269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val="2484625993"/>
              </p:ext>
            </p:extLst>
          </p:nvPr>
        </p:nvGraphicFramePr>
        <p:xfrm>
          <a:off x="252239" y="810196"/>
          <a:ext cx="7056784" cy="1277620"/>
        </p:xfrm>
        <a:graphic>
          <a:graphicData uri="http://schemas.openxmlformats.org/drawingml/2006/table">
            <a:tbl>
              <a:tblPr firstRow="1" bandRow="1">
                <a:tableStyleId>{5C22544A-7EE6-4342-B048-85BDC9FD1C3A}</a:tableStyleId>
              </a:tblPr>
              <a:tblGrid>
                <a:gridCol w="1598757">
                  <a:extLst>
                    <a:ext uri="{9D8B030D-6E8A-4147-A177-3AD203B41FA5}">
                      <a16:colId xmlns:a16="http://schemas.microsoft.com/office/drawing/2014/main" val="20000"/>
                    </a:ext>
                  </a:extLst>
                </a:gridCol>
                <a:gridCol w="1819342">
                  <a:extLst>
                    <a:ext uri="{9D8B030D-6E8A-4147-A177-3AD203B41FA5}">
                      <a16:colId xmlns:a16="http://schemas.microsoft.com/office/drawing/2014/main" val="20001"/>
                    </a:ext>
                  </a:extLst>
                </a:gridCol>
                <a:gridCol w="1874489">
                  <a:extLst>
                    <a:ext uri="{9D8B030D-6E8A-4147-A177-3AD203B41FA5}">
                      <a16:colId xmlns:a16="http://schemas.microsoft.com/office/drawing/2014/main" val="20002"/>
                    </a:ext>
                  </a:extLst>
                </a:gridCol>
                <a:gridCol w="1764196">
                  <a:extLst>
                    <a:ext uri="{9D8B030D-6E8A-4147-A177-3AD203B41FA5}">
                      <a16:colId xmlns:a16="http://schemas.microsoft.com/office/drawing/2014/main" val="20003"/>
                    </a:ext>
                  </a:extLst>
                </a:gridCol>
              </a:tblGrid>
              <a:tr h="370840">
                <a:tc>
                  <a:txBody>
                    <a:bodyPr/>
                    <a:lstStyle/>
                    <a:p>
                      <a:pPr>
                        <a:lnSpc>
                          <a:spcPct val="100000"/>
                        </a:lnSpc>
                        <a:spcAft>
                          <a:spcPts val="100"/>
                        </a:spcAft>
                      </a:pPr>
                      <a:r>
                        <a:rPr lang="pt-BR" sz="900" b="1" dirty="0">
                          <a:solidFill>
                            <a:schemeClr val="dk1"/>
                          </a:solidFill>
                          <a:latin typeface="Arial" panose="020B0604020202020204" pitchFamily="34" charset="0"/>
                          <a:cs typeface="Arial" panose="020B0604020202020204" pitchFamily="34" charset="0"/>
                        </a:rPr>
                        <a:t>Código:</a:t>
                      </a:r>
                    </a:p>
                    <a:p>
                      <a:pPr>
                        <a:lnSpc>
                          <a:spcPct val="100000"/>
                        </a:lnSpc>
                        <a:spcAft>
                          <a:spcPts val="100"/>
                        </a:spcAft>
                      </a:pPr>
                      <a:r>
                        <a:rPr lang="pt-BR" sz="900" b="1" dirty="0">
                          <a:solidFill>
                            <a:schemeClr val="dk1"/>
                          </a:solidFill>
                          <a:latin typeface="Arial" panose="020B0604020202020204" pitchFamily="34" charset="0"/>
                          <a:cs typeface="Arial" panose="020B0604020202020204" pitchFamily="34" charset="0"/>
                        </a:rPr>
                        <a:t>Certificado:</a:t>
                      </a:r>
                    </a:p>
                    <a:p>
                      <a:pPr>
                        <a:lnSpc>
                          <a:spcPct val="100000"/>
                        </a:lnSpc>
                        <a:spcAft>
                          <a:spcPts val="100"/>
                        </a:spcAft>
                      </a:pPr>
                      <a:r>
                        <a:rPr lang="pt-BR" sz="900" b="1" dirty="0">
                          <a:solidFill>
                            <a:schemeClr val="dk1"/>
                          </a:solidFill>
                          <a:latin typeface="Arial" panose="020B0604020202020204" pitchFamily="34" charset="0"/>
                          <a:cs typeface="Arial" panose="020B0604020202020204" pitchFamily="34" charset="0"/>
                        </a:rPr>
                        <a:t>Marcação:</a:t>
                      </a:r>
                    </a:p>
                    <a:p>
                      <a:pPr>
                        <a:lnSpc>
                          <a:spcPct val="100000"/>
                        </a:lnSpc>
                        <a:spcAft>
                          <a:spcPts val="100"/>
                        </a:spcAft>
                      </a:pPr>
                      <a:endParaRPr lang="pt-BR" sz="900" b="1" dirty="0">
                        <a:solidFill>
                          <a:schemeClr val="dk1"/>
                        </a:solidFill>
                        <a:latin typeface="Arial" panose="020B0604020202020204" pitchFamily="34" charset="0"/>
                        <a:cs typeface="Arial" panose="020B0604020202020204" pitchFamily="34" charset="0"/>
                      </a:endParaRPr>
                    </a:p>
                    <a:p>
                      <a:pPr marL="0" marR="0" lvl="0" indent="0" algn="l" defTabSz="1043056" rtl="0" eaLnBrk="1" fontAlgn="auto" latinLnBrk="0" hangingPunct="1">
                        <a:lnSpc>
                          <a:spcPct val="100000"/>
                        </a:lnSpc>
                        <a:spcBef>
                          <a:spcPts val="0"/>
                        </a:spcBef>
                        <a:spcAft>
                          <a:spcPts val="100"/>
                        </a:spcAft>
                        <a:buClrTx/>
                        <a:buSzTx/>
                        <a:buFontTx/>
                        <a:buNone/>
                        <a:tabLst/>
                        <a:defRPr/>
                      </a:pPr>
                      <a:r>
                        <a:rPr lang="pt-BR" sz="900" b="1" dirty="0">
                          <a:solidFill>
                            <a:schemeClr val="dk1"/>
                          </a:solidFill>
                          <a:latin typeface="Arial" panose="020B0604020202020204" pitchFamily="34" charset="0"/>
                          <a:cs typeface="Arial" panose="020B0604020202020204" pitchFamily="34" charset="0"/>
                        </a:rPr>
                        <a:t>Grau de Proteção (IP):</a:t>
                      </a:r>
                    </a:p>
                    <a:p>
                      <a:pPr>
                        <a:lnSpc>
                          <a:spcPct val="100000"/>
                        </a:lnSpc>
                        <a:spcAft>
                          <a:spcPts val="100"/>
                        </a:spcAft>
                      </a:pPr>
                      <a:r>
                        <a:rPr lang="pt-BR" sz="900" b="1" dirty="0">
                          <a:solidFill>
                            <a:schemeClr val="dk1"/>
                          </a:solidFill>
                          <a:latin typeface="Arial" panose="020B0604020202020204" pitchFamily="34" charset="0"/>
                          <a:cs typeface="Arial" panose="020B0604020202020204" pitchFamily="34" charset="0"/>
                        </a:rPr>
                        <a:t>Grupos:</a:t>
                      </a:r>
                    </a:p>
                  </a:txBody>
                  <a:tcPr>
                    <a:noFill/>
                  </a:tcPr>
                </a:tc>
                <a:tc>
                  <a:txBody>
                    <a:bodyPr/>
                    <a:lstStyle/>
                    <a:p>
                      <a:pPr marL="0" marR="0" indent="0" algn="l" defTabSz="1043056" rtl="0" eaLnBrk="1" fontAlgn="auto" latinLnBrk="0" hangingPunct="1">
                        <a:lnSpc>
                          <a:spcPct val="100000"/>
                        </a:lnSpc>
                        <a:spcBef>
                          <a:spcPts val="0"/>
                        </a:spcBef>
                        <a:spcAft>
                          <a:spcPts val="100"/>
                        </a:spcAft>
                        <a:buClrTx/>
                        <a:buSzTx/>
                        <a:buFontTx/>
                        <a:buNone/>
                        <a:tabLst/>
                        <a:defRPr/>
                      </a:pPr>
                      <a:r>
                        <a:rPr lang="pt-BR" sz="900" b="0" dirty="0">
                          <a:solidFill>
                            <a:schemeClr val="dk1"/>
                          </a:solidFill>
                          <a:latin typeface="Arial" panose="020B0604020202020204" pitchFamily="34" charset="0"/>
                          <a:cs typeface="Arial" panose="020B0604020202020204" pitchFamily="34" charset="0"/>
                        </a:rPr>
                        <a:t>MXPA1491B</a:t>
                      </a:r>
                    </a:p>
                    <a:p>
                      <a:pPr marL="0" marR="0" indent="0" algn="l" defTabSz="1043056" rtl="0" eaLnBrk="1" fontAlgn="auto" latinLnBrk="0" hangingPunct="1">
                        <a:lnSpc>
                          <a:spcPct val="100000"/>
                        </a:lnSpc>
                        <a:spcBef>
                          <a:spcPts val="0"/>
                        </a:spcBef>
                        <a:spcAft>
                          <a:spcPts val="100"/>
                        </a:spcAft>
                        <a:buClrTx/>
                        <a:buSzTx/>
                        <a:buFontTx/>
                        <a:buNone/>
                        <a:tabLst/>
                        <a:defRPr/>
                      </a:pPr>
                      <a:r>
                        <a:rPr lang="pt-BR" sz="900" b="0" dirty="0" err="1">
                          <a:solidFill>
                            <a:schemeClr val="dk1"/>
                          </a:solidFill>
                          <a:latin typeface="Arial" panose="020B0604020202020204" pitchFamily="34" charset="0"/>
                          <a:cs typeface="Arial" panose="020B0604020202020204" pitchFamily="34" charset="0"/>
                        </a:rPr>
                        <a:t>CPEx</a:t>
                      </a:r>
                      <a:r>
                        <a:rPr lang="pt-BR" sz="900" b="0" dirty="0">
                          <a:solidFill>
                            <a:schemeClr val="dk1"/>
                          </a:solidFill>
                          <a:latin typeface="Arial" panose="020B0604020202020204" pitchFamily="34" charset="0"/>
                          <a:cs typeface="Arial" panose="020B0604020202020204" pitchFamily="34" charset="0"/>
                        </a:rPr>
                        <a:t> 23.0493 X</a:t>
                      </a:r>
                    </a:p>
                    <a:p>
                      <a:pPr>
                        <a:lnSpc>
                          <a:spcPct val="100000"/>
                        </a:lnSpc>
                        <a:spcAft>
                          <a:spcPts val="100"/>
                        </a:spcAft>
                      </a:pPr>
                      <a:r>
                        <a:rPr lang="pt-BR" sz="900" b="0" dirty="0" err="1">
                          <a:solidFill>
                            <a:schemeClr val="dk1"/>
                          </a:solidFill>
                          <a:latin typeface="Arial" panose="020B0604020202020204" pitchFamily="34" charset="0"/>
                          <a:cs typeface="Arial" panose="020B0604020202020204" pitchFamily="34" charset="0"/>
                        </a:rPr>
                        <a:t>Ex</a:t>
                      </a:r>
                      <a:r>
                        <a:rPr lang="pt-BR" sz="900" b="0" dirty="0">
                          <a:solidFill>
                            <a:schemeClr val="dk1"/>
                          </a:solidFill>
                          <a:latin typeface="Arial" panose="020B0604020202020204" pitchFamily="34" charset="0"/>
                          <a:cs typeface="Arial" panose="020B0604020202020204" pitchFamily="34" charset="0"/>
                        </a:rPr>
                        <a:t> </a:t>
                      </a:r>
                      <a:r>
                        <a:rPr lang="pt-BR" sz="900" b="0" dirty="0" err="1">
                          <a:solidFill>
                            <a:schemeClr val="dk1"/>
                          </a:solidFill>
                          <a:latin typeface="Arial" panose="020B0604020202020204" pitchFamily="34" charset="0"/>
                          <a:cs typeface="Arial" panose="020B0604020202020204" pitchFamily="34" charset="0"/>
                        </a:rPr>
                        <a:t>db</a:t>
                      </a:r>
                      <a:r>
                        <a:rPr lang="pt-BR" sz="900" b="0" dirty="0">
                          <a:solidFill>
                            <a:schemeClr val="dk1"/>
                          </a:solidFill>
                          <a:latin typeface="Arial" panose="020B0604020202020204" pitchFamily="34" charset="0"/>
                          <a:cs typeface="Arial" panose="020B0604020202020204" pitchFamily="34" charset="0"/>
                        </a:rPr>
                        <a:t> IIB+H</a:t>
                      </a:r>
                      <a:r>
                        <a:rPr lang="pt-BR" sz="900" b="0" baseline="-25000" dirty="0">
                          <a:solidFill>
                            <a:schemeClr val="dk1"/>
                          </a:solidFill>
                          <a:latin typeface="Arial" panose="020B0604020202020204" pitchFamily="34" charset="0"/>
                          <a:cs typeface="Arial" panose="020B0604020202020204" pitchFamily="34" charset="0"/>
                        </a:rPr>
                        <a:t>2</a:t>
                      </a:r>
                      <a:r>
                        <a:rPr lang="pt-BR" sz="900" b="0" dirty="0">
                          <a:solidFill>
                            <a:schemeClr val="dk1"/>
                          </a:solidFill>
                          <a:latin typeface="Arial" panose="020B0604020202020204" pitchFamily="34" charset="0"/>
                          <a:cs typeface="Arial" panose="020B0604020202020204" pitchFamily="34" charset="0"/>
                        </a:rPr>
                        <a:t> T6 Gb</a:t>
                      </a:r>
                    </a:p>
                    <a:p>
                      <a:pPr>
                        <a:lnSpc>
                          <a:spcPct val="100000"/>
                        </a:lnSpc>
                        <a:spcAft>
                          <a:spcPts val="100"/>
                        </a:spcAft>
                      </a:pPr>
                      <a:r>
                        <a:rPr lang="pt-BR" sz="900" b="0" dirty="0" err="1">
                          <a:solidFill>
                            <a:schemeClr val="dk1"/>
                          </a:solidFill>
                          <a:latin typeface="Arial" panose="020B0604020202020204" pitchFamily="34" charset="0"/>
                          <a:cs typeface="Arial" panose="020B0604020202020204" pitchFamily="34" charset="0"/>
                        </a:rPr>
                        <a:t>Ex</a:t>
                      </a:r>
                      <a:r>
                        <a:rPr lang="pt-BR" sz="900" b="0" dirty="0">
                          <a:solidFill>
                            <a:schemeClr val="dk1"/>
                          </a:solidFill>
                          <a:latin typeface="Arial" panose="020B0604020202020204" pitchFamily="34" charset="0"/>
                          <a:cs typeface="Arial" panose="020B0604020202020204" pitchFamily="34" charset="0"/>
                        </a:rPr>
                        <a:t> </a:t>
                      </a:r>
                      <a:r>
                        <a:rPr lang="pt-BR" sz="900" b="0" dirty="0" err="1">
                          <a:solidFill>
                            <a:schemeClr val="dk1"/>
                          </a:solidFill>
                          <a:latin typeface="Arial" panose="020B0604020202020204" pitchFamily="34" charset="0"/>
                          <a:cs typeface="Arial" panose="020B0604020202020204" pitchFamily="34" charset="0"/>
                        </a:rPr>
                        <a:t>tb</a:t>
                      </a:r>
                      <a:r>
                        <a:rPr lang="pt-BR" sz="900" b="0" dirty="0">
                          <a:solidFill>
                            <a:schemeClr val="dk1"/>
                          </a:solidFill>
                          <a:latin typeface="Arial" panose="020B0604020202020204" pitchFamily="34" charset="0"/>
                          <a:cs typeface="Arial" panose="020B0604020202020204" pitchFamily="34" charset="0"/>
                        </a:rPr>
                        <a:t> IIIC T85°C </a:t>
                      </a:r>
                      <a:r>
                        <a:rPr lang="pt-BR" sz="900" b="0" dirty="0" err="1">
                          <a:solidFill>
                            <a:schemeClr val="dk1"/>
                          </a:solidFill>
                          <a:latin typeface="Arial" panose="020B0604020202020204" pitchFamily="34" charset="0"/>
                          <a:cs typeface="Arial" panose="020B0604020202020204" pitchFamily="34" charset="0"/>
                        </a:rPr>
                        <a:t>Db</a:t>
                      </a:r>
                      <a:r>
                        <a:rPr lang="pt-BR" sz="900" b="0" dirty="0">
                          <a:solidFill>
                            <a:schemeClr val="dk1"/>
                          </a:solidFill>
                          <a:latin typeface="Arial" panose="020B0604020202020204" pitchFamily="34" charset="0"/>
                          <a:cs typeface="Arial" panose="020B0604020202020204" pitchFamily="34" charset="0"/>
                        </a:rPr>
                        <a:t> </a:t>
                      </a:r>
                    </a:p>
                    <a:p>
                      <a:pPr marL="0" marR="0" indent="0" algn="l" defTabSz="1043056" rtl="0" eaLnBrk="1" fontAlgn="auto" latinLnBrk="0" hangingPunct="1">
                        <a:lnSpc>
                          <a:spcPct val="100000"/>
                        </a:lnSpc>
                        <a:spcBef>
                          <a:spcPts val="0"/>
                        </a:spcBef>
                        <a:spcAft>
                          <a:spcPts val="100"/>
                        </a:spcAft>
                        <a:buClrTx/>
                        <a:buSzTx/>
                        <a:buFontTx/>
                        <a:buNone/>
                        <a:tabLst/>
                        <a:defRPr/>
                      </a:pPr>
                      <a:r>
                        <a:rPr lang="pt-BR" sz="900" b="0" dirty="0">
                          <a:solidFill>
                            <a:schemeClr val="dk1"/>
                          </a:solidFill>
                          <a:latin typeface="Arial" panose="020B0604020202020204" pitchFamily="34" charset="0"/>
                          <a:cs typeface="Arial" panose="020B0604020202020204" pitchFamily="34" charset="0"/>
                        </a:rPr>
                        <a:t>IP66W</a:t>
                      </a:r>
                    </a:p>
                    <a:p>
                      <a:pPr marL="0" marR="0" indent="0" algn="l" defTabSz="1043056" rtl="0" eaLnBrk="1" fontAlgn="auto" latinLnBrk="0" hangingPunct="1">
                        <a:lnSpc>
                          <a:spcPct val="100000"/>
                        </a:lnSpc>
                        <a:spcBef>
                          <a:spcPts val="0"/>
                        </a:spcBef>
                        <a:spcAft>
                          <a:spcPts val="100"/>
                        </a:spcAft>
                        <a:buClrTx/>
                        <a:buSzTx/>
                        <a:buFontTx/>
                        <a:buNone/>
                        <a:tabLst/>
                        <a:defRPr/>
                      </a:pPr>
                      <a:r>
                        <a:rPr lang="pt-BR" sz="900" b="0" dirty="0">
                          <a:solidFill>
                            <a:schemeClr val="dk1"/>
                          </a:solidFill>
                          <a:latin typeface="Arial" panose="020B0604020202020204" pitchFamily="34" charset="0"/>
                          <a:cs typeface="Arial" panose="020B0604020202020204" pitchFamily="34" charset="0"/>
                        </a:rPr>
                        <a:t>1 e 2, 21 e 22</a:t>
                      </a:r>
                    </a:p>
                  </a:txBody>
                  <a:tcPr>
                    <a:noFill/>
                  </a:tcPr>
                </a:tc>
                <a:tc>
                  <a:txBody>
                    <a:bodyPr/>
                    <a:lstStyle/>
                    <a:p>
                      <a:pPr>
                        <a:lnSpc>
                          <a:spcPct val="100000"/>
                        </a:lnSpc>
                        <a:spcAft>
                          <a:spcPts val="100"/>
                        </a:spcAft>
                      </a:pPr>
                      <a:r>
                        <a:rPr lang="pt-BR" sz="900" b="1" dirty="0">
                          <a:solidFill>
                            <a:schemeClr val="dk1"/>
                          </a:solidFill>
                          <a:latin typeface="Arial" panose="020B0604020202020204" pitchFamily="34" charset="0"/>
                          <a:cs typeface="Arial" panose="020B0604020202020204" pitchFamily="34" charset="0"/>
                        </a:rPr>
                        <a:t>Grupos:</a:t>
                      </a:r>
                    </a:p>
                    <a:p>
                      <a:pPr>
                        <a:lnSpc>
                          <a:spcPct val="100000"/>
                        </a:lnSpc>
                        <a:spcAft>
                          <a:spcPts val="100"/>
                        </a:spcAft>
                      </a:pPr>
                      <a:r>
                        <a:rPr lang="pt-BR" sz="900" b="1" dirty="0">
                          <a:solidFill>
                            <a:schemeClr val="dk1"/>
                          </a:solidFill>
                          <a:latin typeface="Arial" panose="020B0604020202020204" pitchFamily="34" charset="0"/>
                          <a:cs typeface="Arial" panose="020B0604020202020204" pitchFamily="34" charset="0"/>
                        </a:rPr>
                        <a:t>Zonas:</a:t>
                      </a:r>
                    </a:p>
                    <a:p>
                      <a:pPr>
                        <a:lnSpc>
                          <a:spcPct val="100000"/>
                        </a:lnSpc>
                        <a:spcAft>
                          <a:spcPts val="100"/>
                        </a:spcAft>
                      </a:pPr>
                      <a:r>
                        <a:rPr lang="pt-BR" sz="900" b="1" dirty="0">
                          <a:solidFill>
                            <a:schemeClr val="dk1"/>
                          </a:solidFill>
                          <a:latin typeface="Arial" panose="020B0604020202020204" pitchFamily="34" charset="0"/>
                          <a:cs typeface="Arial" panose="020B0604020202020204" pitchFamily="34" charset="0"/>
                        </a:rPr>
                        <a:t>Temp. ambiente permissível:</a:t>
                      </a:r>
                    </a:p>
                    <a:p>
                      <a:pPr marL="0" marR="0" lvl="0" indent="0" algn="l" defTabSz="1043056" rtl="0" eaLnBrk="1" fontAlgn="auto" latinLnBrk="0" hangingPunct="1">
                        <a:lnSpc>
                          <a:spcPct val="100000"/>
                        </a:lnSpc>
                        <a:spcBef>
                          <a:spcPts val="0"/>
                        </a:spcBef>
                        <a:spcAft>
                          <a:spcPts val="100"/>
                        </a:spcAft>
                        <a:buClrTx/>
                        <a:buSzTx/>
                        <a:buFontTx/>
                        <a:buNone/>
                        <a:tabLst/>
                        <a:defRPr/>
                      </a:pPr>
                      <a:r>
                        <a:rPr lang="pt-BR" sz="900" b="1" dirty="0">
                          <a:solidFill>
                            <a:schemeClr val="dk1"/>
                          </a:solidFill>
                          <a:latin typeface="Arial" panose="020B0604020202020204" pitchFamily="34" charset="0"/>
                          <a:cs typeface="Arial" panose="020B0604020202020204" pitchFamily="34" charset="0"/>
                        </a:rPr>
                        <a:t>Material do Invólucro:</a:t>
                      </a:r>
                    </a:p>
                    <a:p>
                      <a:pPr marL="0" marR="0" lvl="0" indent="0" algn="l" defTabSz="1043056" rtl="0" eaLnBrk="1" fontAlgn="auto" latinLnBrk="0" hangingPunct="1">
                        <a:lnSpc>
                          <a:spcPct val="100000"/>
                        </a:lnSpc>
                        <a:spcBef>
                          <a:spcPts val="0"/>
                        </a:spcBef>
                        <a:spcAft>
                          <a:spcPts val="100"/>
                        </a:spcAft>
                        <a:buClrTx/>
                        <a:buSzTx/>
                        <a:buFontTx/>
                        <a:buNone/>
                        <a:tabLst/>
                        <a:defRPr/>
                      </a:pPr>
                      <a:r>
                        <a:rPr lang="pt-BR" sz="900" b="1" dirty="0">
                          <a:solidFill>
                            <a:schemeClr val="dk1"/>
                          </a:solidFill>
                          <a:latin typeface="Arial" panose="020B0604020202020204" pitchFamily="34" charset="0"/>
                          <a:cs typeface="Arial" panose="020B0604020202020204" pitchFamily="34" charset="0"/>
                        </a:rPr>
                        <a:t>Pintura: </a:t>
                      </a:r>
                      <a:endParaRPr lang="pt-BR" sz="900" b="1" dirty="0">
                        <a:latin typeface="Arial" panose="020B0604020202020204" pitchFamily="34" charset="0"/>
                        <a:cs typeface="Arial" panose="020B0604020202020204" pitchFamily="34" charset="0"/>
                      </a:endParaRPr>
                    </a:p>
                    <a:p>
                      <a:pPr marL="0" marR="0" lvl="0" indent="0" algn="l" defTabSz="1043056" rtl="0" eaLnBrk="1" fontAlgn="auto" latinLnBrk="0" hangingPunct="1">
                        <a:lnSpc>
                          <a:spcPct val="100000"/>
                        </a:lnSpc>
                        <a:spcBef>
                          <a:spcPts val="0"/>
                        </a:spcBef>
                        <a:spcAft>
                          <a:spcPts val="100"/>
                        </a:spcAft>
                        <a:buClrTx/>
                        <a:buSzTx/>
                        <a:buFontTx/>
                        <a:buNone/>
                        <a:tabLst/>
                        <a:defRPr/>
                      </a:pPr>
                      <a:endParaRPr lang="pt-BR" sz="900" b="1" dirty="0">
                        <a:solidFill>
                          <a:schemeClr val="dk1"/>
                        </a:solidFill>
                        <a:latin typeface="Arial" panose="020B0604020202020204" pitchFamily="34" charset="0"/>
                        <a:cs typeface="Arial" panose="020B0604020202020204" pitchFamily="34" charset="0"/>
                      </a:endParaRPr>
                    </a:p>
                    <a:p>
                      <a:pPr marL="0" marR="0" lvl="0" indent="0" algn="l" defTabSz="1043056" rtl="0" eaLnBrk="1" fontAlgn="auto" latinLnBrk="0" hangingPunct="1">
                        <a:lnSpc>
                          <a:spcPct val="100000"/>
                        </a:lnSpc>
                        <a:spcBef>
                          <a:spcPts val="0"/>
                        </a:spcBef>
                        <a:spcAft>
                          <a:spcPts val="100"/>
                        </a:spcAft>
                        <a:buClrTx/>
                        <a:buSzTx/>
                        <a:buFontTx/>
                        <a:buNone/>
                        <a:tabLst/>
                        <a:defRPr/>
                      </a:pPr>
                      <a:endParaRPr lang="pt-BR" sz="900" b="1" dirty="0">
                        <a:solidFill>
                          <a:schemeClr val="dk1"/>
                        </a:solidFill>
                        <a:latin typeface="Arial" panose="020B0604020202020204" pitchFamily="34" charset="0"/>
                        <a:cs typeface="Arial" panose="020B0604020202020204" pitchFamily="34" charset="0"/>
                      </a:endParaRPr>
                    </a:p>
                    <a:p>
                      <a:pPr>
                        <a:lnSpc>
                          <a:spcPct val="100000"/>
                        </a:lnSpc>
                        <a:spcAft>
                          <a:spcPts val="100"/>
                        </a:spcAft>
                      </a:pPr>
                      <a:endParaRPr lang="pt-BR" sz="900" b="1" dirty="0">
                        <a:latin typeface="Arial" panose="020B0604020202020204" pitchFamily="34" charset="0"/>
                        <a:cs typeface="Arial" panose="020B0604020202020204" pitchFamily="34" charset="0"/>
                      </a:endParaRPr>
                    </a:p>
                  </a:txBody>
                  <a:tcPr>
                    <a:noFill/>
                  </a:tcPr>
                </a:tc>
                <a:tc>
                  <a:txBody>
                    <a:bodyPr/>
                    <a:lstStyle/>
                    <a:p>
                      <a:pPr marL="0" marR="0" indent="0" algn="l" defTabSz="1043056" rtl="0" eaLnBrk="1" fontAlgn="auto" latinLnBrk="0" hangingPunct="1">
                        <a:lnSpc>
                          <a:spcPct val="100000"/>
                        </a:lnSpc>
                        <a:spcBef>
                          <a:spcPts val="0"/>
                        </a:spcBef>
                        <a:spcAft>
                          <a:spcPts val="100"/>
                        </a:spcAft>
                        <a:buClrTx/>
                        <a:buSzTx/>
                        <a:buFontTx/>
                        <a:buNone/>
                        <a:tabLst/>
                        <a:defRPr/>
                      </a:pPr>
                      <a:r>
                        <a:rPr lang="pt-BR" sz="900" b="0" dirty="0">
                          <a:solidFill>
                            <a:schemeClr val="dk1"/>
                          </a:solidFill>
                          <a:latin typeface="Arial" panose="020B0604020202020204" pitchFamily="34" charset="0"/>
                          <a:cs typeface="Arial" panose="020B0604020202020204" pitchFamily="34" charset="0"/>
                        </a:rPr>
                        <a:t>IIA, IIB+H</a:t>
                      </a:r>
                      <a:r>
                        <a:rPr lang="pt-BR" sz="900" b="0" baseline="-25000" dirty="0">
                          <a:solidFill>
                            <a:schemeClr val="dk1"/>
                          </a:solidFill>
                          <a:latin typeface="Arial" panose="020B0604020202020204" pitchFamily="34" charset="0"/>
                          <a:cs typeface="Arial" panose="020B0604020202020204" pitchFamily="34" charset="0"/>
                        </a:rPr>
                        <a:t>2</a:t>
                      </a:r>
                      <a:r>
                        <a:rPr lang="pt-BR" sz="900" b="0" dirty="0">
                          <a:solidFill>
                            <a:schemeClr val="dk1"/>
                          </a:solidFill>
                          <a:latin typeface="Arial" panose="020B0604020202020204" pitchFamily="34" charset="0"/>
                          <a:cs typeface="Arial" panose="020B0604020202020204" pitchFamily="34" charset="0"/>
                        </a:rPr>
                        <a:t> e IIIA, IIIB, IIIC </a:t>
                      </a:r>
                    </a:p>
                    <a:p>
                      <a:pPr marL="0" marR="0" indent="0" algn="l" defTabSz="1043056" rtl="0" eaLnBrk="1" fontAlgn="auto" latinLnBrk="0" hangingPunct="1">
                        <a:lnSpc>
                          <a:spcPct val="100000"/>
                        </a:lnSpc>
                        <a:spcBef>
                          <a:spcPts val="100"/>
                        </a:spcBef>
                        <a:spcAft>
                          <a:spcPts val="0"/>
                        </a:spcAft>
                        <a:buClrTx/>
                        <a:buSzTx/>
                        <a:buFontTx/>
                        <a:buNone/>
                        <a:tabLst/>
                        <a:defRPr/>
                      </a:pPr>
                      <a:r>
                        <a:rPr lang="pt-BR" sz="900" b="0" dirty="0">
                          <a:solidFill>
                            <a:schemeClr val="tx1"/>
                          </a:solidFill>
                          <a:latin typeface="Arial" panose="020B0604020202020204" pitchFamily="34" charset="0"/>
                          <a:cs typeface="Arial" panose="020B0604020202020204" pitchFamily="34" charset="0"/>
                        </a:rPr>
                        <a:t>1 e 2, 21 e 22</a:t>
                      </a:r>
                    </a:p>
                    <a:p>
                      <a:pPr marL="0" marR="0" indent="0" algn="l" defTabSz="1043056" rtl="0" eaLnBrk="1" fontAlgn="auto" latinLnBrk="0" hangingPunct="1">
                        <a:lnSpc>
                          <a:spcPct val="100000"/>
                        </a:lnSpc>
                        <a:spcBef>
                          <a:spcPts val="0"/>
                        </a:spcBef>
                        <a:spcAft>
                          <a:spcPts val="100"/>
                        </a:spcAft>
                        <a:buClrTx/>
                        <a:buSzTx/>
                        <a:buFontTx/>
                        <a:buNone/>
                        <a:tabLst/>
                        <a:defRPr/>
                      </a:pPr>
                      <a:r>
                        <a:rPr lang="pt-BR" sz="900" b="0" dirty="0">
                          <a:solidFill>
                            <a:schemeClr val="dk1"/>
                          </a:solidFill>
                          <a:latin typeface="Arial" panose="020B0604020202020204" pitchFamily="34" charset="0"/>
                          <a:cs typeface="Arial" panose="020B0604020202020204" pitchFamily="34" charset="0"/>
                        </a:rPr>
                        <a:t>-20°C a +40°C</a:t>
                      </a:r>
                    </a:p>
                    <a:p>
                      <a:pPr marL="0" marR="0" lvl="0" indent="0" algn="l" defTabSz="1043056" rtl="0" eaLnBrk="1" fontAlgn="auto" latinLnBrk="0" hangingPunct="1">
                        <a:lnSpc>
                          <a:spcPct val="100000"/>
                        </a:lnSpc>
                        <a:spcBef>
                          <a:spcPts val="0"/>
                        </a:spcBef>
                        <a:spcAft>
                          <a:spcPts val="100"/>
                        </a:spcAft>
                        <a:buClrTx/>
                        <a:buSzTx/>
                        <a:buFontTx/>
                        <a:buNone/>
                        <a:tabLst/>
                        <a:defRPr/>
                      </a:pPr>
                      <a:r>
                        <a:rPr lang="pt-BR" sz="900" b="0" dirty="0">
                          <a:solidFill>
                            <a:schemeClr val="dk1"/>
                          </a:solidFill>
                          <a:latin typeface="Arial" panose="020B0604020202020204" pitchFamily="34" charset="0"/>
                          <a:cs typeface="Arial" panose="020B0604020202020204" pitchFamily="34" charset="0"/>
                        </a:rPr>
                        <a:t>Alumínio</a:t>
                      </a:r>
                    </a:p>
                    <a:p>
                      <a:pPr marL="0" marR="0" lvl="0" indent="0" algn="l" defTabSz="1043056" rtl="0" eaLnBrk="1" fontAlgn="auto" latinLnBrk="0" hangingPunct="1">
                        <a:lnSpc>
                          <a:spcPct val="100000"/>
                        </a:lnSpc>
                        <a:spcBef>
                          <a:spcPts val="0"/>
                        </a:spcBef>
                        <a:spcAft>
                          <a:spcPts val="100"/>
                        </a:spcAft>
                        <a:buClrTx/>
                        <a:buSzTx/>
                        <a:buFontTx/>
                        <a:buNone/>
                        <a:tabLst/>
                        <a:defRPr/>
                      </a:pPr>
                      <a:r>
                        <a:rPr lang="pt-BR" sz="900" b="0" dirty="0" err="1">
                          <a:solidFill>
                            <a:schemeClr val="dk1"/>
                          </a:solidFill>
                          <a:latin typeface="Arial" panose="020B0604020202020204" pitchFamily="34" charset="0"/>
                          <a:cs typeface="Arial" panose="020B0604020202020204" pitchFamily="34" charset="0"/>
                        </a:rPr>
                        <a:t>Epoxi</a:t>
                      </a:r>
                      <a:r>
                        <a:rPr lang="pt-BR" sz="900" b="0" dirty="0">
                          <a:solidFill>
                            <a:schemeClr val="dk1"/>
                          </a:solidFill>
                          <a:latin typeface="Arial" panose="020B0604020202020204" pitchFamily="34" charset="0"/>
                          <a:cs typeface="Arial" panose="020B0604020202020204" pitchFamily="34" charset="0"/>
                        </a:rPr>
                        <a:t> Munsell N6.5</a:t>
                      </a:r>
                    </a:p>
                    <a:p>
                      <a:pPr marL="0" marR="0" indent="0" algn="l" defTabSz="1043056" rtl="0" eaLnBrk="1" fontAlgn="auto" latinLnBrk="0" hangingPunct="1">
                        <a:lnSpc>
                          <a:spcPct val="100000"/>
                        </a:lnSpc>
                        <a:spcBef>
                          <a:spcPts val="0"/>
                        </a:spcBef>
                        <a:spcAft>
                          <a:spcPts val="100"/>
                        </a:spcAft>
                        <a:buClrTx/>
                        <a:buSzTx/>
                        <a:buFontTx/>
                        <a:buNone/>
                        <a:tabLst/>
                        <a:defRPr/>
                      </a:pPr>
                      <a:endParaRPr lang="pt-BR" sz="900" b="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0"/>
                  </a:ext>
                </a:extLst>
              </a:tr>
            </a:tbl>
          </a:graphicData>
        </a:graphic>
      </p:graphicFrame>
      <p:sp>
        <p:nvSpPr>
          <p:cNvPr id="4" name="Retângulo 3"/>
          <p:cNvSpPr/>
          <p:nvPr/>
        </p:nvSpPr>
        <p:spPr>
          <a:xfrm>
            <a:off x="-7293" y="1"/>
            <a:ext cx="7568556" cy="540002"/>
          </a:xfrm>
          <a:prstGeom prst="rect">
            <a:avLst/>
          </a:prstGeom>
          <a:solidFill>
            <a:srgbClr val="D52B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1" name="Título 1"/>
          <p:cNvSpPr txBox="1">
            <a:spLocks/>
          </p:cNvSpPr>
          <p:nvPr/>
        </p:nvSpPr>
        <p:spPr>
          <a:xfrm>
            <a:off x="360040" y="83625"/>
            <a:ext cx="2484487" cy="449886"/>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tx1"/>
                </a:solidFill>
                <a:latin typeface="Rajdhani Medium" pitchFamily="2" charset="0"/>
                <a:ea typeface="+mj-ea"/>
                <a:cs typeface="Rajdhani Medium" pitchFamily="2" charset="0"/>
              </a:defRPr>
            </a:lvl1pPr>
          </a:lstStyle>
          <a:p>
            <a:r>
              <a:rPr lang="pt-BR" sz="2000" b="1" spc="-50" dirty="0">
                <a:solidFill>
                  <a:schemeClr val="bg1"/>
                </a:solidFill>
                <a:latin typeface="Britannic Bold" panose="020B0903060703020204" pitchFamily="34" charset="0"/>
                <a:cs typeface="Aharoni" panose="02010803020104030203" pitchFamily="2" charset="-79"/>
              </a:rPr>
              <a:t>BLOCO AUTÔNOMO</a:t>
            </a:r>
            <a:endParaRPr lang="pt-BR" sz="2000" b="1" spc="0" dirty="0">
              <a:solidFill>
                <a:schemeClr val="bg1"/>
              </a:solidFill>
              <a:latin typeface="Rajdhani Bold" panose="02000000000000000000" pitchFamily="2" charset="0"/>
              <a:cs typeface="Rajdhani Bold" panose="02000000000000000000" pitchFamily="2" charset="0"/>
            </a:endParaRPr>
          </a:p>
        </p:txBody>
      </p:sp>
      <p:sp>
        <p:nvSpPr>
          <p:cNvPr id="13" name="Retângulo 12"/>
          <p:cNvSpPr/>
          <p:nvPr/>
        </p:nvSpPr>
        <p:spPr>
          <a:xfrm>
            <a:off x="-179809" y="10248899"/>
            <a:ext cx="7753129" cy="486000"/>
          </a:xfrm>
          <a:custGeom>
            <a:avLst/>
            <a:gdLst>
              <a:gd name="connsiteX0" fmla="*/ 0 w 7568556"/>
              <a:gd name="connsiteY0" fmla="*/ 0 h 888926"/>
              <a:gd name="connsiteX1" fmla="*/ 7568556 w 7568556"/>
              <a:gd name="connsiteY1" fmla="*/ 0 h 888926"/>
              <a:gd name="connsiteX2" fmla="*/ 7568556 w 7568556"/>
              <a:gd name="connsiteY2" fmla="*/ 888926 h 888926"/>
              <a:gd name="connsiteX3" fmla="*/ 0 w 7568556"/>
              <a:gd name="connsiteY3" fmla="*/ 888926 h 888926"/>
              <a:gd name="connsiteX4" fmla="*/ 0 w 7568556"/>
              <a:gd name="connsiteY4" fmla="*/ 0 h 888926"/>
              <a:gd name="connsiteX0" fmla="*/ 557213 w 7568556"/>
              <a:gd name="connsiteY0" fmla="*/ 0 h 893688"/>
              <a:gd name="connsiteX1" fmla="*/ 7568556 w 7568556"/>
              <a:gd name="connsiteY1" fmla="*/ 4762 h 893688"/>
              <a:gd name="connsiteX2" fmla="*/ 7568556 w 7568556"/>
              <a:gd name="connsiteY2" fmla="*/ 893688 h 893688"/>
              <a:gd name="connsiteX3" fmla="*/ 0 w 7568556"/>
              <a:gd name="connsiteY3" fmla="*/ 893688 h 893688"/>
              <a:gd name="connsiteX4" fmla="*/ 557213 w 7568556"/>
              <a:gd name="connsiteY4" fmla="*/ 0 h 893688"/>
              <a:gd name="connsiteX0" fmla="*/ 0 w 7011343"/>
              <a:gd name="connsiteY0" fmla="*/ 0 h 898451"/>
              <a:gd name="connsiteX1" fmla="*/ 7011343 w 7011343"/>
              <a:gd name="connsiteY1" fmla="*/ 4762 h 898451"/>
              <a:gd name="connsiteX2" fmla="*/ 7011343 w 7011343"/>
              <a:gd name="connsiteY2" fmla="*/ 893688 h 898451"/>
              <a:gd name="connsiteX3" fmla="*/ 385762 w 7011343"/>
              <a:gd name="connsiteY3" fmla="*/ 898451 h 898451"/>
              <a:gd name="connsiteX4" fmla="*/ 0 w 7011343"/>
              <a:gd name="connsiteY4" fmla="*/ 0 h 898451"/>
              <a:gd name="connsiteX0" fmla="*/ 0 w 6958956"/>
              <a:gd name="connsiteY0" fmla="*/ 176213 h 893689"/>
              <a:gd name="connsiteX1" fmla="*/ 6958956 w 6958956"/>
              <a:gd name="connsiteY1" fmla="*/ 0 h 893689"/>
              <a:gd name="connsiteX2" fmla="*/ 6958956 w 6958956"/>
              <a:gd name="connsiteY2" fmla="*/ 888926 h 893689"/>
              <a:gd name="connsiteX3" fmla="*/ 333375 w 6958956"/>
              <a:gd name="connsiteY3" fmla="*/ 893689 h 893689"/>
              <a:gd name="connsiteX4" fmla="*/ 0 w 6958956"/>
              <a:gd name="connsiteY4" fmla="*/ 176213 h 893689"/>
              <a:gd name="connsiteX0" fmla="*/ 0 w 6920856"/>
              <a:gd name="connsiteY0" fmla="*/ 333375 h 893689"/>
              <a:gd name="connsiteX1" fmla="*/ 6920856 w 6920856"/>
              <a:gd name="connsiteY1" fmla="*/ 0 h 893689"/>
              <a:gd name="connsiteX2" fmla="*/ 6920856 w 6920856"/>
              <a:gd name="connsiteY2" fmla="*/ 888926 h 893689"/>
              <a:gd name="connsiteX3" fmla="*/ 295275 w 6920856"/>
              <a:gd name="connsiteY3" fmla="*/ 893689 h 893689"/>
              <a:gd name="connsiteX4" fmla="*/ 0 w 6920856"/>
              <a:gd name="connsiteY4" fmla="*/ 333375 h 893689"/>
              <a:gd name="connsiteX0" fmla="*/ 0 w 6906569"/>
              <a:gd name="connsiteY0" fmla="*/ 471488 h 893689"/>
              <a:gd name="connsiteX1" fmla="*/ 6906569 w 6906569"/>
              <a:gd name="connsiteY1" fmla="*/ 0 h 893689"/>
              <a:gd name="connsiteX2" fmla="*/ 6906569 w 6906569"/>
              <a:gd name="connsiteY2" fmla="*/ 888926 h 893689"/>
              <a:gd name="connsiteX3" fmla="*/ 280988 w 6906569"/>
              <a:gd name="connsiteY3" fmla="*/ 893689 h 893689"/>
              <a:gd name="connsiteX4" fmla="*/ 0 w 6906569"/>
              <a:gd name="connsiteY4" fmla="*/ 471488 h 893689"/>
              <a:gd name="connsiteX0" fmla="*/ 0 w 6816082"/>
              <a:gd name="connsiteY0" fmla="*/ 423863 h 893689"/>
              <a:gd name="connsiteX1" fmla="*/ 6816082 w 6816082"/>
              <a:gd name="connsiteY1" fmla="*/ 0 h 893689"/>
              <a:gd name="connsiteX2" fmla="*/ 6816082 w 6816082"/>
              <a:gd name="connsiteY2" fmla="*/ 888926 h 893689"/>
              <a:gd name="connsiteX3" fmla="*/ 190501 w 6816082"/>
              <a:gd name="connsiteY3" fmla="*/ 893689 h 893689"/>
              <a:gd name="connsiteX4" fmla="*/ 0 w 6816082"/>
              <a:gd name="connsiteY4" fmla="*/ 423863 h 893689"/>
              <a:gd name="connsiteX0" fmla="*/ 0 w 6830369"/>
              <a:gd name="connsiteY0" fmla="*/ 0 h 469826"/>
              <a:gd name="connsiteX1" fmla="*/ 6830369 w 6830369"/>
              <a:gd name="connsiteY1" fmla="*/ 66674 h 469826"/>
              <a:gd name="connsiteX2" fmla="*/ 6816082 w 6830369"/>
              <a:gd name="connsiteY2" fmla="*/ 465063 h 469826"/>
              <a:gd name="connsiteX3" fmla="*/ 190501 w 6830369"/>
              <a:gd name="connsiteY3" fmla="*/ 469826 h 469826"/>
              <a:gd name="connsiteX4" fmla="*/ 0 w 6830369"/>
              <a:gd name="connsiteY4" fmla="*/ 0 h 469826"/>
              <a:gd name="connsiteX0" fmla="*/ 0 w 6830369"/>
              <a:gd name="connsiteY0" fmla="*/ 0 h 469826"/>
              <a:gd name="connsiteX1" fmla="*/ 6830369 w 6830369"/>
              <a:gd name="connsiteY1" fmla="*/ 66674 h 469826"/>
              <a:gd name="connsiteX2" fmla="*/ 6700837 w 6830369"/>
              <a:gd name="connsiteY2" fmla="*/ 95423 h 469826"/>
              <a:gd name="connsiteX3" fmla="*/ 6816082 w 6830369"/>
              <a:gd name="connsiteY3" fmla="*/ 465063 h 469826"/>
              <a:gd name="connsiteX4" fmla="*/ 190501 w 6830369"/>
              <a:gd name="connsiteY4" fmla="*/ 469826 h 469826"/>
              <a:gd name="connsiteX5" fmla="*/ 0 w 6830369"/>
              <a:gd name="connsiteY5" fmla="*/ 0 h 469826"/>
              <a:gd name="connsiteX0" fmla="*/ 0 w 6830369"/>
              <a:gd name="connsiteY0" fmla="*/ 19177 h 489003"/>
              <a:gd name="connsiteX1" fmla="*/ 6830369 w 6830369"/>
              <a:gd name="connsiteY1" fmla="*/ 85851 h 489003"/>
              <a:gd name="connsiteX2" fmla="*/ 6800849 w 6830369"/>
              <a:gd name="connsiteY2" fmla="*/ 300 h 489003"/>
              <a:gd name="connsiteX3" fmla="*/ 6816082 w 6830369"/>
              <a:gd name="connsiteY3" fmla="*/ 484240 h 489003"/>
              <a:gd name="connsiteX4" fmla="*/ 190501 w 6830369"/>
              <a:gd name="connsiteY4" fmla="*/ 489003 h 489003"/>
              <a:gd name="connsiteX5" fmla="*/ 0 w 6830369"/>
              <a:gd name="connsiteY5" fmla="*/ 19177 h 489003"/>
              <a:gd name="connsiteX0" fmla="*/ 0 w 6830369"/>
              <a:gd name="connsiteY0" fmla="*/ 0 h 469826"/>
              <a:gd name="connsiteX1" fmla="*/ 6830369 w 6830369"/>
              <a:gd name="connsiteY1" fmla="*/ 66674 h 469826"/>
              <a:gd name="connsiteX2" fmla="*/ 6781799 w 6830369"/>
              <a:gd name="connsiteY2" fmla="*/ 224011 h 469826"/>
              <a:gd name="connsiteX3" fmla="*/ 6816082 w 6830369"/>
              <a:gd name="connsiteY3" fmla="*/ 465063 h 469826"/>
              <a:gd name="connsiteX4" fmla="*/ 190501 w 6830369"/>
              <a:gd name="connsiteY4" fmla="*/ 469826 h 469826"/>
              <a:gd name="connsiteX5" fmla="*/ 0 w 6830369"/>
              <a:gd name="connsiteY5" fmla="*/ 0 h 469826"/>
              <a:gd name="connsiteX0" fmla="*/ 0 w 6816082"/>
              <a:gd name="connsiteY0" fmla="*/ 19051 h 488877"/>
              <a:gd name="connsiteX1" fmla="*/ 6801794 w 6816082"/>
              <a:gd name="connsiteY1" fmla="*/ 0 h 488877"/>
              <a:gd name="connsiteX2" fmla="*/ 6781799 w 6816082"/>
              <a:gd name="connsiteY2" fmla="*/ 243062 h 488877"/>
              <a:gd name="connsiteX3" fmla="*/ 6816082 w 6816082"/>
              <a:gd name="connsiteY3" fmla="*/ 484114 h 488877"/>
              <a:gd name="connsiteX4" fmla="*/ 190501 w 6816082"/>
              <a:gd name="connsiteY4" fmla="*/ 488877 h 488877"/>
              <a:gd name="connsiteX5" fmla="*/ 0 w 6816082"/>
              <a:gd name="connsiteY5" fmla="*/ 19051 h 488877"/>
              <a:gd name="connsiteX0" fmla="*/ 0 w 6816082"/>
              <a:gd name="connsiteY0" fmla="*/ 19051 h 488877"/>
              <a:gd name="connsiteX1" fmla="*/ 6801794 w 6816082"/>
              <a:gd name="connsiteY1" fmla="*/ 0 h 488877"/>
              <a:gd name="connsiteX2" fmla="*/ 6815136 w 6816082"/>
              <a:gd name="connsiteY2" fmla="*/ 195437 h 488877"/>
              <a:gd name="connsiteX3" fmla="*/ 6816082 w 6816082"/>
              <a:gd name="connsiteY3" fmla="*/ 484114 h 488877"/>
              <a:gd name="connsiteX4" fmla="*/ 190501 w 6816082"/>
              <a:gd name="connsiteY4" fmla="*/ 488877 h 488877"/>
              <a:gd name="connsiteX5" fmla="*/ 0 w 6816082"/>
              <a:gd name="connsiteY5" fmla="*/ 19051 h 488877"/>
              <a:gd name="connsiteX0" fmla="*/ 0 w 6820844"/>
              <a:gd name="connsiteY0" fmla="*/ 19051 h 488877"/>
              <a:gd name="connsiteX1" fmla="*/ 6820844 w 6820844"/>
              <a:gd name="connsiteY1" fmla="*/ 0 h 488877"/>
              <a:gd name="connsiteX2" fmla="*/ 6815136 w 6820844"/>
              <a:gd name="connsiteY2" fmla="*/ 195437 h 488877"/>
              <a:gd name="connsiteX3" fmla="*/ 6816082 w 6820844"/>
              <a:gd name="connsiteY3" fmla="*/ 484114 h 488877"/>
              <a:gd name="connsiteX4" fmla="*/ 190501 w 6820844"/>
              <a:gd name="connsiteY4" fmla="*/ 488877 h 488877"/>
              <a:gd name="connsiteX5" fmla="*/ 0 w 6820844"/>
              <a:gd name="connsiteY5" fmla="*/ 19051 h 488877"/>
              <a:gd name="connsiteX0" fmla="*/ 0 w 6811319"/>
              <a:gd name="connsiteY0" fmla="*/ 0 h 498401"/>
              <a:gd name="connsiteX1" fmla="*/ 6811319 w 6811319"/>
              <a:gd name="connsiteY1" fmla="*/ 9524 h 498401"/>
              <a:gd name="connsiteX2" fmla="*/ 6805611 w 6811319"/>
              <a:gd name="connsiteY2" fmla="*/ 204961 h 498401"/>
              <a:gd name="connsiteX3" fmla="*/ 6806557 w 6811319"/>
              <a:gd name="connsiteY3" fmla="*/ 493638 h 498401"/>
              <a:gd name="connsiteX4" fmla="*/ 180976 w 6811319"/>
              <a:gd name="connsiteY4" fmla="*/ 498401 h 498401"/>
              <a:gd name="connsiteX5" fmla="*/ 0 w 6811319"/>
              <a:gd name="connsiteY5" fmla="*/ 0 h 49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11319" h="498401">
                <a:moveTo>
                  <a:pt x="0" y="0"/>
                </a:moveTo>
                <a:lnTo>
                  <a:pt x="6811319" y="9524"/>
                </a:lnTo>
                <a:cubicBezTo>
                  <a:pt x="6811004" y="15932"/>
                  <a:pt x="6805926" y="198553"/>
                  <a:pt x="6805611" y="204961"/>
                </a:cubicBezTo>
                <a:cubicBezTo>
                  <a:pt x="6805926" y="301187"/>
                  <a:pt x="6806242" y="397412"/>
                  <a:pt x="6806557" y="493638"/>
                </a:cubicBezTo>
                <a:lnTo>
                  <a:pt x="180976" y="498401"/>
                </a:lnTo>
                <a:lnTo>
                  <a:pt x="0" y="0"/>
                </a:lnTo>
                <a:close/>
              </a:path>
            </a:pathLst>
          </a:custGeom>
          <a:solidFill>
            <a:srgbClr val="D52B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15" name="Imagem 14"/>
          <p:cNvPicPr>
            <a:picLocks noChangeAspect="1"/>
          </p:cNvPicPr>
          <p:nvPr/>
        </p:nvPicPr>
        <p:blipFill rotWithShape="1">
          <a:blip r:embed="rId2" cstate="print">
            <a:extLst>
              <a:ext uri="{28A0092B-C50C-407E-A947-70E740481C1C}">
                <a14:useLocalDpi xmlns:a14="http://schemas.microsoft.com/office/drawing/2010/main" val="0"/>
              </a:ext>
            </a:extLst>
          </a:blip>
          <a:srcRect r="1714"/>
          <a:stretch/>
        </p:blipFill>
        <p:spPr>
          <a:xfrm>
            <a:off x="756295" y="10284668"/>
            <a:ext cx="5720546" cy="426861"/>
          </a:xfrm>
          <a:prstGeom prst="rect">
            <a:avLst/>
          </a:prstGeom>
        </p:spPr>
      </p:pic>
      <p:sp>
        <p:nvSpPr>
          <p:cNvPr id="53" name="Retângulo com Único Canto Aparado 52"/>
          <p:cNvSpPr/>
          <p:nvPr/>
        </p:nvSpPr>
        <p:spPr>
          <a:xfrm>
            <a:off x="180231" y="1884011"/>
            <a:ext cx="7128792"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DIMENSÕES</a:t>
            </a:r>
          </a:p>
        </p:txBody>
      </p:sp>
      <p:sp>
        <p:nvSpPr>
          <p:cNvPr id="44" name="Título 1"/>
          <p:cNvSpPr txBox="1">
            <a:spLocks/>
          </p:cNvSpPr>
          <p:nvPr/>
        </p:nvSpPr>
        <p:spPr>
          <a:xfrm>
            <a:off x="6660951" y="10384612"/>
            <a:ext cx="805847" cy="246931"/>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bg1"/>
                </a:solidFill>
                <a:latin typeface="Rajdhani Medium" pitchFamily="2" charset="0"/>
                <a:ea typeface="+mj-ea"/>
                <a:cs typeface="Rajdhani Medium" pitchFamily="2" charset="0"/>
              </a:defRPr>
            </a:lvl1pPr>
          </a:lstStyle>
          <a:p>
            <a:pPr algn="ctr"/>
            <a:r>
              <a:rPr lang="pt-BR" sz="1000" b="1" dirty="0">
                <a:latin typeface="Times New Roman" panose="02020603050405020304" pitchFamily="18" charset="0"/>
                <a:cs typeface="Times New Roman" panose="02020603050405020304" pitchFamily="18" charset="0"/>
              </a:rPr>
              <a:t>Página </a:t>
            </a:r>
            <a:fld id="{2E3A9F7C-D5E5-4607-8C06-A7D8BA7F629E}" type="slidenum">
              <a:rPr lang="pt-BR" sz="1000" b="1" smtClean="0">
                <a:latin typeface="Times New Roman" panose="02020603050405020304" pitchFamily="18" charset="0"/>
                <a:cs typeface="Times New Roman" panose="02020603050405020304" pitchFamily="18" charset="0"/>
              </a:rPr>
              <a:t>2</a:t>
            </a:fld>
            <a:br>
              <a:rPr lang="pt-BR" sz="1400" b="1" dirty="0"/>
            </a:br>
            <a:endParaRPr lang="pt-BR" sz="1400" b="1" dirty="0"/>
          </a:p>
        </p:txBody>
      </p:sp>
      <p:sp>
        <p:nvSpPr>
          <p:cNvPr id="45" name="Retângulo com Único Canto Aparado 44"/>
          <p:cNvSpPr/>
          <p:nvPr/>
        </p:nvSpPr>
        <p:spPr>
          <a:xfrm>
            <a:off x="180231" y="594172"/>
            <a:ext cx="7128792"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DADOS TÉCNICOS</a:t>
            </a:r>
          </a:p>
        </p:txBody>
      </p:sp>
      <p:sp>
        <p:nvSpPr>
          <p:cNvPr id="21" name="Título 1"/>
          <p:cNvSpPr txBox="1">
            <a:spLocks/>
          </p:cNvSpPr>
          <p:nvPr/>
        </p:nvSpPr>
        <p:spPr>
          <a:xfrm>
            <a:off x="5292799" y="90116"/>
            <a:ext cx="2088232" cy="360040"/>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tx1"/>
                </a:solidFill>
                <a:latin typeface="Rajdhani Medium" pitchFamily="2" charset="0"/>
                <a:ea typeface="+mj-ea"/>
                <a:cs typeface="Rajdhani Medium" pitchFamily="2" charset="0"/>
              </a:defRPr>
            </a:lvl1pPr>
          </a:lstStyle>
          <a:p>
            <a:r>
              <a:rPr lang="pt-BR" sz="2000" b="1" spc="-50" dirty="0">
                <a:solidFill>
                  <a:schemeClr val="bg1"/>
                </a:solidFill>
                <a:latin typeface="Britannic Bold" panose="020B0903060703020204" pitchFamily="34" charset="0"/>
                <a:cs typeface="Aharoni" panose="02010803020104030203" pitchFamily="2" charset="-79"/>
              </a:rPr>
              <a:t>MXPA1491B</a:t>
            </a:r>
            <a:endParaRPr lang="pt-BR" sz="2000" b="1" spc="0" dirty="0">
              <a:solidFill>
                <a:schemeClr val="bg1"/>
              </a:solidFill>
              <a:latin typeface="Rajdhani Bold" panose="02000000000000000000" pitchFamily="2" charset="0"/>
              <a:cs typeface="Rajdhani Bold" panose="02000000000000000000" pitchFamily="2" charset="0"/>
            </a:endParaRPr>
          </a:p>
        </p:txBody>
      </p:sp>
      <p:sp>
        <p:nvSpPr>
          <p:cNvPr id="17" name="Retângulo 16"/>
          <p:cNvSpPr/>
          <p:nvPr/>
        </p:nvSpPr>
        <p:spPr>
          <a:xfrm>
            <a:off x="362854" y="5995532"/>
            <a:ext cx="1280680" cy="246221"/>
          </a:xfrm>
          <a:prstGeom prst="rect">
            <a:avLst/>
          </a:prstGeom>
        </p:spPr>
        <p:txBody>
          <a:bodyPr wrap="square">
            <a:spAutoFit/>
          </a:bodyPr>
          <a:lstStyle/>
          <a:p>
            <a:pPr algn="just"/>
            <a:r>
              <a:rPr lang="pt-BR" sz="1000" b="1" dirty="0">
                <a:latin typeface="Arial" panose="020B0604020202020204" pitchFamily="34" charset="0"/>
                <a:cs typeface="Arial" panose="020B0604020202020204" pitchFamily="34" charset="0"/>
              </a:rPr>
              <a:t>MXPA1491B202</a:t>
            </a:r>
          </a:p>
        </p:txBody>
      </p:sp>
      <p:pic>
        <p:nvPicPr>
          <p:cNvPr id="7" name="Imagem 6">
            <a:extLst>
              <a:ext uri="{FF2B5EF4-FFF2-40B4-BE49-F238E27FC236}">
                <a16:creationId xmlns:a16="http://schemas.microsoft.com/office/drawing/2014/main" id="{2C2AE911-2DCE-5C1B-3D7C-C7FDF722EA45}"/>
              </a:ext>
            </a:extLst>
          </p:cNvPr>
          <p:cNvPicPr>
            <a:picLocks noChangeAspect="1"/>
          </p:cNvPicPr>
          <p:nvPr/>
        </p:nvPicPr>
        <p:blipFill>
          <a:blip r:embed="rId3"/>
          <a:stretch>
            <a:fillRect/>
          </a:stretch>
        </p:blipFill>
        <p:spPr>
          <a:xfrm>
            <a:off x="1459819" y="2194190"/>
            <a:ext cx="3304043" cy="2614618"/>
          </a:xfrm>
          <a:prstGeom prst="rect">
            <a:avLst/>
          </a:prstGeom>
        </p:spPr>
      </p:pic>
      <p:pic>
        <p:nvPicPr>
          <p:cNvPr id="9" name="Imagem 8">
            <a:extLst>
              <a:ext uri="{FF2B5EF4-FFF2-40B4-BE49-F238E27FC236}">
                <a16:creationId xmlns:a16="http://schemas.microsoft.com/office/drawing/2014/main" id="{8A2CDBDF-5E40-BA2F-23E3-F10E9393B5BF}"/>
              </a:ext>
            </a:extLst>
          </p:cNvPr>
          <p:cNvPicPr>
            <a:picLocks noChangeAspect="1"/>
          </p:cNvPicPr>
          <p:nvPr/>
        </p:nvPicPr>
        <p:blipFill>
          <a:blip r:embed="rId4"/>
          <a:stretch>
            <a:fillRect/>
          </a:stretch>
        </p:blipFill>
        <p:spPr>
          <a:xfrm>
            <a:off x="1459819" y="4997543"/>
            <a:ext cx="3583503" cy="2317824"/>
          </a:xfrm>
          <a:prstGeom prst="rect">
            <a:avLst/>
          </a:prstGeom>
        </p:spPr>
      </p:pic>
      <p:pic>
        <p:nvPicPr>
          <p:cNvPr id="12" name="Imagem 11">
            <a:extLst>
              <a:ext uri="{FF2B5EF4-FFF2-40B4-BE49-F238E27FC236}">
                <a16:creationId xmlns:a16="http://schemas.microsoft.com/office/drawing/2014/main" id="{3ACB9784-6B08-86BB-BDE4-B2C1A660CB0E}"/>
              </a:ext>
            </a:extLst>
          </p:cNvPr>
          <p:cNvPicPr>
            <a:picLocks noChangeAspect="1"/>
          </p:cNvPicPr>
          <p:nvPr/>
        </p:nvPicPr>
        <p:blipFill>
          <a:blip r:embed="rId5"/>
          <a:stretch>
            <a:fillRect/>
          </a:stretch>
        </p:blipFill>
        <p:spPr>
          <a:xfrm>
            <a:off x="1602283" y="7688909"/>
            <a:ext cx="3520684" cy="2335691"/>
          </a:xfrm>
          <a:prstGeom prst="rect">
            <a:avLst/>
          </a:prstGeom>
        </p:spPr>
      </p:pic>
      <p:sp>
        <p:nvSpPr>
          <p:cNvPr id="20" name="Retângulo 19">
            <a:extLst>
              <a:ext uri="{FF2B5EF4-FFF2-40B4-BE49-F238E27FC236}">
                <a16:creationId xmlns:a16="http://schemas.microsoft.com/office/drawing/2014/main" id="{24E52409-954C-9647-CC65-8865717E0BAA}"/>
              </a:ext>
            </a:extLst>
          </p:cNvPr>
          <p:cNvSpPr/>
          <p:nvPr/>
        </p:nvSpPr>
        <p:spPr>
          <a:xfrm>
            <a:off x="310773" y="3380914"/>
            <a:ext cx="1280680" cy="246221"/>
          </a:xfrm>
          <a:prstGeom prst="rect">
            <a:avLst/>
          </a:prstGeom>
        </p:spPr>
        <p:txBody>
          <a:bodyPr wrap="square">
            <a:spAutoFit/>
          </a:bodyPr>
          <a:lstStyle/>
          <a:p>
            <a:pPr algn="just"/>
            <a:r>
              <a:rPr lang="pt-BR" sz="1000" b="1" dirty="0">
                <a:latin typeface="Arial" panose="020B0604020202020204" pitchFamily="34" charset="0"/>
                <a:cs typeface="Arial" panose="020B0604020202020204" pitchFamily="34" charset="0"/>
              </a:rPr>
              <a:t>MXPA1491B105</a:t>
            </a:r>
          </a:p>
        </p:txBody>
      </p:sp>
      <p:sp>
        <p:nvSpPr>
          <p:cNvPr id="24" name="Retângulo 23">
            <a:extLst>
              <a:ext uri="{FF2B5EF4-FFF2-40B4-BE49-F238E27FC236}">
                <a16:creationId xmlns:a16="http://schemas.microsoft.com/office/drawing/2014/main" id="{E2AAF499-3A76-D483-702C-5DE4F423C2A3}"/>
              </a:ext>
            </a:extLst>
          </p:cNvPr>
          <p:cNvSpPr/>
          <p:nvPr/>
        </p:nvSpPr>
        <p:spPr>
          <a:xfrm>
            <a:off x="360040" y="8469568"/>
            <a:ext cx="1280680" cy="400110"/>
          </a:xfrm>
          <a:prstGeom prst="rect">
            <a:avLst/>
          </a:prstGeom>
        </p:spPr>
        <p:txBody>
          <a:bodyPr wrap="square">
            <a:spAutoFit/>
          </a:bodyPr>
          <a:lstStyle/>
          <a:p>
            <a:pPr algn="just"/>
            <a:r>
              <a:rPr lang="pt-BR" sz="1000" b="1" dirty="0">
                <a:latin typeface="Arial" panose="020B0604020202020204" pitchFamily="34" charset="0"/>
                <a:cs typeface="Arial" panose="020B0604020202020204" pitchFamily="34" charset="0"/>
              </a:rPr>
              <a:t>MXPA1491B204 / </a:t>
            </a:r>
          </a:p>
          <a:p>
            <a:pPr algn="just"/>
            <a:r>
              <a:rPr lang="pt-BR" sz="1000" b="1" dirty="0">
                <a:latin typeface="Arial" panose="020B0604020202020204" pitchFamily="34" charset="0"/>
                <a:cs typeface="Arial" panose="020B0604020202020204" pitchFamily="34" charset="0"/>
              </a:rPr>
              <a:t>MXPA1491B205</a:t>
            </a:r>
          </a:p>
        </p:txBody>
      </p:sp>
      <p:pic>
        <p:nvPicPr>
          <p:cNvPr id="48" name="Imagem 47">
            <a:extLst>
              <a:ext uri="{FF2B5EF4-FFF2-40B4-BE49-F238E27FC236}">
                <a16:creationId xmlns:a16="http://schemas.microsoft.com/office/drawing/2014/main" id="{0D777313-140B-3325-2A0D-18AD4B837CD2}"/>
              </a:ext>
            </a:extLst>
          </p:cNvPr>
          <p:cNvPicPr>
            <a:picLocks noChangeAspect="1"/>
          </p:cNvPicPr>
          <p:nvPr/>
        </p:nvPicPr>
        <p:blipFill>
          <a:blip r:embed="rId6"/>
          <a:stretch>
            <a:fillRect/>
          </a:stretch>
        </p:blipFill>
        <p:spPr>
          <a:xfrm>
            <a:off x="5074991" y="2096640"/>
            <a:ext cx="2018008" cy="2649639"/>
          </a:xfrm>
          <a:prstGeom prst="rect">
            <a:avLst/>
          </a:prstGeom>
        </p:spPr>
      </p:pic>
      <p:pic>
        <p:nvPicPr>
          <p:cNvPr id="50" name="Imagem 49">
            <a:extLst>
              <a:ext uri="{FF2B5EF4-FFF2-40B4-BE49-F238E27FC236}">
                <a16:creationId xmlns:a16="http://schemas.microsoft.com/office/drawing/2014/main" id="{8B55C015-486E-6B68-0D64-00BEE09DB7BC}"/>
              </a:ext>
            </a:extLst>
          </p:cNvPr>
          <p:cNvPicPr>
            <a:picLocks noChangeAspect="1"/>
          </p:cNvPicPr>
          <p:nvPr/>
        </p:nvPicPr>
        <p:blipFill>
          <a:blip r:embed="rId7"/>
          <a:stretch>
            <a:fillRect/>
          </a:stretch>
        </p:blipFill>
        <p:spPr>
          <a:xfrm>
            <a:off x="5116621" y="4927750"/>
            <a:ext cx="2264410" cy="2481215"/>
          </a:xfrm>
          <a:prstGeom prst="rect">
            <a:avLst/>
          </a:prstGeom>
        </p:spPr>
      </p:pic>
      <p:pic>
        <p:nvPicPr>
          <p:cNvPr id="52" name="Imagem 51">
            <a:extLst>
              <a:ext uri="{FF2B5EF4-FFF2-40B4-BE49-F238E27FC236}">
                <a16:creationId xmlns:a16="http://schemas.microsoft.com/office/drawing/2014/main" id="{1D2A157D-F4D7-00F0-91B1-1F9944E53ADF}"/>
              </a:ext>
            </a:extLst>
          </p:cNvPr>
          <p:cNvPicPr>
            <a:picLocks noChangeAspect="1"/>
          </p:cNvPicPr>
          <p:nvPr/>
        </p:nvPicPr>
        <p:blipFill>
          <a:blip r:embed="rId8"/>
          <a:stretch>
            <a:fillRect/>
          </a:stretch>
        </p:blipFill>
        <p:spPr>
          <a:xfrm>
            <a:off x="5292799" y="7576098"/>
            <a:ext cx="2174000" cy="2477808"/>
          </a:xfrm>
          <a:prstGeom prst="rect">
            <a:avLst/>
          </a:prstGeom>
        </p:spPr>
      </p:pic>
    </p:spTree>
    <p:extLst>
      <p:ext uri="{BB962C8B-B14F-4D97-AF65-F5344CB8AC3E}">
        <p14:creationId xmlns:p14="http://schemas.microsoft.com/office/powerpoint/2010/main" val="1581726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32D62-D57C-95E7-E96B-E5DBDD661BE7}"/>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D3B620D6-78D9-9E4B-D1DD-78CE4D7DA913}"/>
              </a:ext>
            </a:extLst>
          </p:cNvPr>
          <p:cNvSpPr/>
          <p:nvPr/>
        </p:nvSpPr>
        <p:spPr>
          <a:xfrm>
            <a:off x="-7293" y="1"/>
            <a:ext cx="7568556" cy="540002"/>
          </a:xfrm>
          <a:prstGeom prst="rect">
            <a:avLst/>
          </a:prstGeom>
          <a:solidFill>
            <a:srgbClr val="D52B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1" name="Título 1">
            <a:extLst>
              <a:ext uri="{FF2B5EF4-FFF2-40B4-BE49-F238E27FC236}">
                <a16:creationId xmlns:a16="http://schemas.microsoft.com/office/drawing/2014/main" id="{D9E98658-E3B0-AC0A-7C2E-154CA6608D34}"/>
              </a:ext>
            </a:extLst>
          </p:cNvPr>
          <p:cNvSpPr txBox="1">
            <a:spLocks/>
          </p:cNvSpPr>
          <p:nvPr/>
        </p:nvSpPr>
        <p:spPr>
          <a:xfrm>
            <a:off x="360040" y="83625"/>
            <a:ext cx="2484487" cy="449886"/>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tx1"/>
                </a:solidFill>
                <a:latin typeface="Rajdhani Medium" pitchFamily="2" charset="0"/>
                <a:ea typeface="+mj-ea"/>
                <a:cs typeface="Rajdhani Medium" pitchFamily="2" charset="0"/>
              </a:defRPr>
            </a:lvl1pPr>
          </a:lstStyle>
          <a:p>
            <a:r>
              <a:rPr lang="pt-BR" sz="2000" b="1" spc="-50" dirty="0">
                <a:solidFill>
                  <a:schemeClr val="bg1"/>
                </a:solidFill>
                <a:latin typeface="Britannic Bold" panose="020B0903060703020204" pitchFamily="34" charset="0"/>
                <a:cs typeface="Aharoni" panose="02010803020104030203" pitchFamily="2" charset="-79"/>
              </a:rPr>
              <a:t>BLOCO AUTÔNOMO</a:t>
            </a:r>
            <a:endParaRPr lang="pt-BR" sz="2000" b="1" spc="0" dirty="0">
              <a:solidFill>
                <a:schemeClr val="bg1"/>
              </a:solidFill>
              <a:latin typeface="Rajdhani Bold" panose="02000000000000000000" pitchFamily="2" charset="0"/>
              <a:cs typeface="Rajdhani Bold" panose="02000000000000000000" pitchFamily="2" charset="0"/>
            </a:endParaRPr>
          </a:p>
        </p:txBody>
      </p:sp>
      <p:sp>
        <p:nvSpPr>
          <p:cNvPr id="13" name="Retângulo 12">
            <a:extLst>
              <a:ext uri="{FF2B5EF4-FFF2-40B4-BE49-F238E27FC236}">
                <a16:creationId xmlns:a16="http://schemas.microsoft.com/office/drawing/2014/main" id="{73377891-FE6E-AFBB-E087-3F9841DE957F}"/>
              </a:ext>
            </a:extLst>
          </p:cNvPr>
          <p:cNvSpPr/>
          <p:nvPr/>
        </p:nvSpPr>
        <p:spPr>
          <a:xfrm>
            <a:off x="-179809" y="10248899"/>
            <a:ext cx="7753129" cy="486000"/>
          </a:xfrm>
          <a:custGeom>
            <a:avLst/>
            <a:gdLst>
              <a:gd name="connsiteX0" fmla="*/ 0 w 7568556"/>
              <a:gd name="connsiteY0" fmla="*/ 0 h 888926"/>
              <a:gd name="connsiteX1" fmla="*/ 7568556 w 7568556"/>
              <a:gd name="connsiteY1" fmla="*/ 0 h 888926"/>
              <a:gd name="connsiteX2" fmla="*/ 7568556 w 7568556"/>
              <a:gd name="connsiteY2" fmla="*/ 888926 h 888926"/>
              <a:gd name="connsiteX3" fmla="*/ 0 w 7568556"/>
              <a:gd name="connsiteY3" fmla="*/ 888926 h 888926"/>
              <a:gd name="connsiteX4" fmla="*/ 0 w 7568556"/>
              <a:gd name="connsiteY4" fmla="*/ 0 h 888926"/>
              <a:gd name="connsiteX0" fmla="*/ 557213 w 7568556"/>
              <a:gd name="connsiteY0" fmla="*/ 0 h 893688"/>
              <a:gd name="connsiteX1" fmla="*/ 7568556 w 7568556"/>
              <a:gd name="connsiteY1" fmla="*/ 4762 h 893688"/>
              <a:gd name="connsiteX2" fmla="*/ 7568556 w 7568556"/>
              <a:gd name="connsiteY2" fmla="*/ 893688 h 893688"/>
              <a:gd name="connsiteX3" fmla="*/ 0 w 7568556"/>
              <a:gd name="connsiteY3" fmla="*/ 893688 h 893688"/>
              <a:gd name="connsiteX4" fmla="*/ 557213 w 7568556"/>
              <a:gd name="connsiteY4" fmla="*/ 0 h 893688"/>
              <a:gd name="connsiteX0" fmla="*/ 0 w 7011343"/>
              <a:gd name="connsiteY0" fmla="*/ 0 h 898451"/>
              <a:gd name="connsiteX1" fmla="*/ 7011343 w 7011343"/>
              <a:gd name="connsiteY1" fmla="*/ 4762 h 898451"/>
              <a:gd name="connsiteX2" fmla="*/ 7011343 w 7011343"/>
              <a:gd name="connsiteY2" fmla="*/ 893688 h 898451"/>
              <a:gd name="connsiteX3" fmla="*/ 385762 w 7011343"/>
              <a:gd name="connsiteY3" fmla="*/ 898451 h 898451"/>
              <a:gd name="connsiteX4" fmla="*/ 0 w 7011343"/>
              <a:gd name="connsiteY4" fmla="*/ 0 h 898451"/>
              <a:gd name="connsiteX0" fmla="*/ 0 w 6958956"/>
              <a:gd name="connsiteY0" fmla="*/ 176213 h 893689"/>
              <a:gd name="connsiteX1" fmla="*/ 6958956 w 6958956"/>
              <a:gd name="connsiteY1" fmla="*/ 0 h 893689"/>
              <a:gd name="connsiteX2" fmla="*/ 6958956 w 6958956"/>
              <a:gd name="connsiteY2" fmla="*/ 888926 h 893689"/>
              <a:gd name="connsiteX3" fmla="*/ 333375 w 6958956"/>
              <a:gd name="connsiteY3" fmla="*/ 893689 h 893689"/>
              <a:gd name="connsiteX4" fmla="*/ 0 w 6958956"/>
              <a:gd name="connsiteY4" fmla="*/ 176213 h 893689"/>
              <a:gd name="connsiteX0" fmla="*/ 0 w 6920856"/>
              <a:gd name="connsiteY0" fmla="*/ 333375 h 893689"/>
              <a:gd name="connsiteX1" fmla="*/ 6920856 w 6920856"/>
              <a:gd name="connsiteY1" fmla="*/ 0 h 893689"/>
              <a:gd name="connsiteX2" fmla="*/ 6920856 w 6920856"/>
              <a:gd name="connsiteY2" fmla="*/ 888926 h 893689"/>
              <a:gd name="connsiteX3" fmla="*/ 295275 w 6920856"/>
              <a:gd name="connsiteY3" fmla="*/ 893689 h 893689"/>
              <a:gd name="connsiteX4" fmla="*/ 0 w 6920856"/>
              <a:gd name="connsiteY4" fmla="*/ 333375 h 893689"/>
              <a:gd name="connsiteX0" fmla="*/ 0 w 6906569"/>
              <a:gd name="connsiteY0" fmla="*/ 471488 h 893689"/>
              <a:gd name="connsiteX1" fmla="*/ 6906569 w 6906569"/>
              <a:gd name="connsiteY1" fmla="*/ 0 h 893689"/>
              <a:gd name="connsiteX2" fmla="*/ 6906569 w 6906569"/>
              <a:gd name="connsiteY2" fmla="*/ 888926 h 893689"/>
              <a:gd name="connsiteX3" fmla="*/ 280988 w 6906569"/>
              <a:gd name="connsiteY3" fmla="*/ 893689 h 893689"/>
              <a:gd name="connsiteX4" fmla="*/ 0 w 6906569"/>
              <a:gd name="connsiteY4" fmla="*/ 471488 h 893689"/>
              <a:gd name="connsiteX0" fmla="*/ 0 w 6816082"/>
              <a:gd name="connsiteY0" fmla="*/ 423863 h 893689"/>
              <a:gd name="connsiteX1" fmla="*/ 6816082 w 6816082"/>
              <a:gd name="connsiteY1" fmla="*/ 0 h 893689"/>
              <a:gd name="connsiteX2" fmla="*/ 6816082 w 6816082"/>
              <a:gd name="connsiteY2" fmla="*/ 888926 h 893689"/>
              <a:gd name="connsiteX3" fmla="*/ 190501 w 6816082"/>
              <a:gd name="connsiteY3" fmla="*/ 893689 h 893689"/>
              <a:gd name="connsiteX4" fmla="*/ 0 w 6816082"/>
              <a:gd name="connsiteY4" fmla="*/ 423863 h 893689"/>
              <a:gd name="connsiteX0" fmla="*/ 0 w 6830369"/>
              <a:gd name="connsiteY0" fmla="*/ 0 h 469826"/>
              <a:gd name="connsiteX1" fmla="*/ 6830369 w 6830369"/>
              <a:gd name="connsiteY1" fmla="*/ 66674 h 469826"/>
              <a:gd name="connsiteX2" fmla="*/ 6816082 w 6830369"/>
              <a:gd name="connsiteY2" fmla="*/ 465063 h 469826"/>
              <a:gd name="connsiteX3" fmla="*/ 190501 w 6830369"/>
              <a:gd name="connsiteY3" fmla="*/ 469826 h 469826"/>
              <a:gd name="connsiteX4" fmla="*/ 0 w 6830369"/>
              <a:gd name="connsiteY4" fmla="*/ 0 h 469826"/>
              <a:gd name="connsiteX0" fmla="*/ 0 w 6830369"/>
              <a:gd name="connsiteY0" fmla="*/ 0 h 469826"/>
              <a:gd name="connsiteX1" fmla="*/ 6830369 w 6830369"/>
              <a:gd name="connsiteY1" fmla="*/ 66674 h 469826"/>
              <a:gd name="connsiteX2" fmla="*/ 6700837 w 6830369"/>
              <a:gd name="connsiteY2" fmla="*/ 95423 h 469826"/>
              <a:gd name="connsiteX3" fmla="*/ 6816082 w 6830369"/>
              <a:gd name="connsiteY3" fmla="*/ 465063 h 469826"/>
              <a:gd name="connsiteX4" fmla="*/ 190501 w 6830369"/>
              <a:gd name="connsiteY4" fmla="*/ 469826 h 469826"/>
              <a:gd name="connsiteX5" fmla="*/ 0 w 6830369"/>
              <a:gd name="connsiteY5" fmla="*/ 0 h 469826"/>
              <a:gd name="connsiteX0" fmla="*/ 0 w 6830369"/>
              <a:gd name="connsiteY0" fmla="*/ 19177 h 489003"/>
              <a:gd name="connsiteX1" fmla="*/ 6830369 w 6830369"/>
              <a:gd name="connsiteY1" fmla="*/ 85851 h 489003"/>
              <a:gd name="connsiteX2" fmla="*/ 6800849 w 6830369"/>
              <a:gd name="connsiteY2" fmla="*/ 300 h 489003"/>
              <a:gd name="connsiteX3" fmla="*/ 6816082 w 6830369"/>
              <a:gd name="connsiteY3" fmla="*/ 484240 h 489003"/>
              <a:gd name="connsiteX4" fmla="*/ 190501 w 6830369"/>
              <a:gd name="connsiteY4" fmla="*/ 489003 h 489003"/>
              <a:gd name="connsiteX5" fmla="*/ 0 w 6830369"/>
              <a:gd name="connsiteY5" fmla="*/ 19177 h 489003"/>
              <a:gd name="connsiteX0" fmla="*/ 0 w 6830369"/>
              <a:gd name="connsiteY0" fmla="*/ 0 h 469826"/>
              <a:gd name="connsiteX1" fmla="*/ 6830369 w 6830369"/>
              <a:gd name="connsiteY1" fmla="*/ 66674 h 469826"/>
              <a:gd name="connsiteX2" fmla="*/ 6781799 w 6830369"/>
              <a:gd name="connsiteY2" fmla="*/ 224011 h 469826"/>
              <a:gd name="connsiteX3" fmla="*/ 6816082 w 6830369"/>
              <a:gd name="connsiteY3" fmla="*/ 465063 h 469826"/>
              <a:gd name="connsiteX4" fmla="*/ 190501 w 6830369"/>
              <a:gd name="connsiteY4" fmla="*/ 469826 h 469826"/>
              <a:gd name="connsiteX5" fmla="*/ 0 w 6830369"/>
              <a:gd name="connsiteY5" fmla="*/ 0 h 469826"/>
              <a:gd name="connsiteX0" fmla="*/ 0 w 6816082"/>
              <a:gd name="connsiteY0" fmla="*/ 19051 h 488877"/>
              <a:gd name="connsiteX1" fmla="*/ 6801794 w 6816082"/>
              <a:gd name="connsiteY1" fmla="*/ 0 h 488877"/>
              <a:gd name="connsiteX2" fmla="*/ 6781799 w 6816082"/>
              <a:gd name="connsiteY2" fmla="*/ 243062 h 488877"/>
              <a:gd name="connsiteX3" fmla="*/ 6816082 w 6816082"/>
              <a:gd name="connsiteY3" fmla="*/ 484114 h 488877"/>
              <a:gd name="connsiteX4" fmla="*/ 190501 w 6816082"/>
              <a:gd name="connsiteY4" fmla="*/ 488877 h 488877"/>
              <a:gd name="connsiteX5" fmla="*/ 0 w 6816082"/>
              <a:gd name="connsiteY5" fmla="*/ 19051 h 488877"/>
              <a:gd name="connsiteX0" fmla="*/ 0 w 6816082"/>
              <a:gd name="connsiteY0" fmla="*/ 19051 h 488877"/>
              <a:gd name="connsiteX1" fmla="*/ 6801794 w 6816082"/>
              <a:gd name="connsiteY1" fmla="*/ 0 h 488877"/>
              <a:gd name="connsiteX2" fmla="*/ 6815136 w 6816082"/>
              <a:gd name="connsiteY2" fmla="*/ 195437 h 488877"/>
              <a:gd name="connsiteX3" fmla="*/ 6816082 w 6816082"/>
              <a:gd name="connsiteY3" fmla="*/ 484114 h 488877"/>
              <a:gd name="connsiteX4" fmla="*/ 190501 w 6816082"/>
              <a:gd name="connsiteY4" fmla="*/ 488877 h 488877"/>
              <a:gd name="connsiteX5" fmla="*/ 0 w 6816082"/>
              <a:gd name="connsiteY5" fmla="*/ 19051 h 488877"/>
              <a:gd name="connsiteX0" fmla="*/ 0 w 6820844"/>
              <a:gd name="connsiteY0" fmla="*/ 19051 h 488877"/>
              <a:gd name="connsiteX1" fmla="*/ 6820844 w 6820844"/>
              <a:gd name="connsiteY1" fmla="*/ 0 h 488877"/>
              <a:gd name="connsiteX2" fmla="*/ 6815136 w 6820844"/>
              <a:gd name="connsiteY2" fmla="*/ 195437 h 488877"/>
              <a:gd name="connsiteX3" fmla="*/ 6816082 w 6820844"/>
              <a:gd name="connsiteY3" fmla="*/ 484114 h 488877"/>
              <a:gd name="connsiteX4" fmla="*/ 190501 w 6820844"/>
              <a:gd name="connsiteY4" fmla="*/ 488877 h 488877"/>
              <a:gd name="connsiteX5" fmla="*/ 0 w 6820844"/>
              <a:gd name="connsiteY5" fmla="*/ 19051 h 488877"/>
              <a:gd name="connsiteX0" fmla="*/ 0 w 6811319"/>
              <a:gd name="connsiteY0" fmla="*/ 0 h 498401"/>
              <a:gd name="connsiteX1" fmla="*/ 6811319 w 6811319"/>
              <a:gd name="connsiteY1" fmla="*/ 9524 h 498401"/>
              <a:gd name="connsiteX2" fmla="*/ 6805611 w 6811319"/>
              <a:gd name="connsiteY2" fmla="*/ 204961 h 498401"/>
              <a:gd name="connsiteX3" fmla="*/ 6806557 w 6811319"/>
              <a:gd name="connsiteY3" fmla="*/ 493638 h 498401"/>
              <a:gd name="connsiteX4" fmla="*/ 180976 w 6811319"/>
              <a:gd name="connsiteY4" fmla="*/ 498401 h 498401"/>
              <a:gd name="connsiteX5" fmla="*/ 0 w 6811319"/>
              <a:gd name="connsiteY5" fmla="*/ 0 h 49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11319" h="498401">
                <a:moveTo>
                  <a:pt x="0" y="0"/>
                </a:moveTo>
                <a:lnTo>
                  <a:pt x="6811319" y="9524"/>
                </a:lnTo>
                <a:cubicBezTo>
                  <a:pt x="6811004" y="15932"/>
                  <a:pt x="6805926" y="198553"/>
                  <a:pt x="6805611" y="204961"/>
                </a:cubicBezTo>
                <a:cubicBezTo>
                  <a:pt x="6805926" y="301187"/>
                  <a:pt x="6806242" y="397412"/>
                  <a:pt x="6806557" y="493638"/>
                </a:cubicBezTo>
                <a:lnTo>
                  <a:pt x="180976" y="498401"/>
                </a:lnTo>
                <a:lnTo>
                  <a:pt x="0" y="0"/>
                </a:lnTo>
                <a:close/>
              </a:path>
            </a:pathLst>
          </a:custGeom>
          <a:solidFill>
            <a:srgbClr val="D52B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15" name="Imagem 14">
            <a:extLst>
              <a:ext uri="{FF2B5EF4-FFF2-40B4-BE49-F238E27FC236}">
                <a16:creationId xmlns:a16="http://schemas.microsoft.com/office/drawing/2014/main" id="{4B184DBF-CD87-2864-646E-9852BF9E0C4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714"/>
          <a:stretch/>
        </p:blipFill>
        <p:spPr>
          <a:xfrm>
            <a:off x="756295" y="10284668"/>
            <a:ext cx="5720546" cy="426861"/>
          </a:xfrm>
          <a:prstGeom prst="rect">
            <a:avLst/>
          </a:prstGeom>
        </p:spPr>
      </p:pic>
      <p:sp>
        <p:nvSpPr>
          <p:cNvPr id="63" name="Retângulo 62">
            <a:extLst>
              <a:ext uri="{FF2B5EF4-FFF2-40B4-BE49-F238E27FC236}">
                <a16:creationId xmlns:a16="http://schemas.microsoft.com/office/drawing/2014/main" id="{FD8ACE64-4A4D-1230-7A49-AAC77DA7A6B1}"/>
              </a:ext>
            </a:extLst>
          </p:cNvPr>
          <p:cNvSpPr/>
          <p:nvPr/>
        </p:nvSpPr>
        <p:spPr>
          <a:xfrm>
            <a:off x="133363" y="2187412"/>
            <a:ext cx="7227083" cy="6135013"/>
          </a:xfrm>
          <a:prstGeom prst="rect">
            <a:avLst/>
          </a:prstGeom>
        </p:spPr>
        <p:txBody>
          <a:bodyPr wrap="square">
            <a:spAutoFit/>
          </a:bodyPr>
          <a:lstStyle/>
          <a:p>
            <a:pPr algn="just"/>
            <a:r>
              <a:rPr lang="pt-BR" sz="900" dirty="0">
                <a:latin typeface="Arial" panose="020B0604020202020204" pitchFamily="34" charset="0"/>
                <a:cs typeface="Arial" panose="020B0604020202020204" pitchFamily="34" charset="0"/>
              </a:rPr>
              <a:t>A instalação, inspeção e manutenção do bloco autônomo deve ser realizada por técnicos treinados, utilizando as normas aplicáveis ao uso em áreas classificadas e iluminação de emergência. Ver ABNT NBR IEC 60079-14 e ABNT NBR 10898.</a:t>
            </a:r>
          </a:p>
          <a:p>
            <a:pPr algn="just"/>
            <a:endParaRPr lang="pt-BR" sz="7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O equipamento não deve ser utilizado em áreas classificadas como </a:t>
            </a:r>
            <a:r>
              <a:rPr lang="pt-BR" sz="900" i="1" dirty="0">
                <a:latin typeface="Arial" panose="020B0604020202020204" pitchFamily="34" charset="0"/>
                <a:cs typeface="Arial" panose="020B0604020202020204" pitchFamily="34" charset="0"/>
              </a:rPr>
              <a:t>Zona 0 e Zona 20. </a:t>
            </a:r>
            <a:r>
              <a:rPr lang="pt-BR" sz="900" dirty="0">
                <a:latin typeface="Arial" panose="020B0604020202020204" pitchFamily="34" charset="0"/>
                <a:cs typeface="Arial" panose="020B0604020202020204" pitchFamily="34" charset="0"/>
              </a:rPr>
              <a:t>Ver campo de aplicação. Em atmosferas do o </a:t>
            </a:r>
            <a:r>
              <a:rPr lang="pt-BR" sz="900" i="1" dirty="0">
                <a:latin typeface="Arial" panose="020B0604020202020204" pitchFamily="34" charset="0"/>
                <a:cs typeface="Arial" panose="020B0604020202020204" pitchFamily="34" charset="0"/>
              </a:rPr>
              <a:t>grupo IIC</a:t>
            </a:r>
            <a:r>
              <a:rPr lang="pt-BR" sz="900" dirty="0">
                <a:latin typeface="Arial" panose="020B0604020202020204" pitchFamily="34" charset="0"/>
                <a:cs typeface="Arial" panose="020B0604020202020204" pitchFamily="34" charset="0"/>
              </a:rPr>
              <a:t>, pode ser instalado apenas em áreas contendo hidrogênio (+H</a:t>
            </a:r>
            <a:r>
              <a:rPr lang="pt-BR" sz="900" baseline="-25000" dirty="0">
                <a:solidFill>
                  <a:schemeClr val="dk1"/>
                </a:solidFill>
                <a:latin typeface="Arial" panose="020B0604020202020204" pitchFamily="34" charset="0"/>
                <a:cs typeface="Arial" panose="020B0604020202020204" pitchFamily="34" charset="0"/>
              </a:rPr>
              <a:t>2</a:t>
            </a:r>
            <a:r>
              <a:rPr lang="pt-BR" sz="900" dirty="0">
                <a:latin typeface="Arial" panose="020B0604020202020204" pitchFamily="34" charset="0"/>
                <a:cs typeface="Arial" panose="020B0604020202020204" pitchFamily="34" charset="0"/>
              </a:rPr>
              <a:t>).</a:t>
            </a:r>
            <a:r>
              <a:rPr lang="pt-BR" sz="900" i="1" dirty="0">
                <a:latin typeface="Arial" panose="020B0604020202020204" pitchFamily="34" charset="0"/>
                <a:cs typeface="Arial" panose="020B0604020202020204" pitchFamily="34" charset="0"/>
              </a:rPr>
              <a:t> </a:t>
            </a:r>
            <a:endParaRPr lang="pt-BR" sz="900" dirty="0">
              <a:latin typeface="Arial" panose="020B0604020202020204" pitchFamily="34" charset="0"/>
              <a:cs typeface="Arial" panose="020B0604020202020204" pitchFamily="34" charset="0"/>
            </a:endParaRPr>
          </a:p>
          <a:p>
            <a:pPr algn="just"/>
            <a:endParaRPr lang="pt-BR" sz="7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A classe de temperatura, o grau de proteção IP e o EPL do equipamento devem ser observados antes da instalação de acordo com a classificação da área.</a:t>
            </a:r>
          </a:p>
          <a:p>
            <a:pPr algn="just"/>
            <a:endParaRPr lang="pt-BR" sz="700" dirty="0">
              <a:latin typeface="Arial" panose="020B0604020202020204" pitchFamily="34" charset="0"/>
              <a:cs typeface="Arial" panose="020B0604020202020204" pitchFamily="34" charset="0"/>
            </a:endParaRPr>
          </a:p>
          <a:p>
            <a:pPr algn="just"/>
            <a:r>
              <a:rPr lang="pt-BR" sz="900" b="1" dirty="0">
                <a:latin typeface="Arial" panose="020B0604020202020204" pitchFamily="34" charset="0"/>
                <a:cs typeface="Arial" panose="020B0604020202020204" pitchFamily="34" charset="0"/>
              </a:rPr>
              <a:t>ATENÇÃO:</a:t>
            </a:r>
          </a:p>
          <a:p>
            <a:pPr algn="just"/>
            <a:endParaRPr lang="pt-BR" sz="500" b="1" dirty="0">
              <a:latin typeface="Arial" panose="020B0604020202020204" pitchFamily="34" charset="0"/>
              <a:cs typeface="Arial" panose="020B0604020202020204" pitchFamily="34" charset="0"/>
            </a:endParaRPr>
          </a:p>
          <a:p>
            <a:pPr algn="just">
              <a:lnSpc>
                <a:spcPct val="150000"/>
              </a:lnSpc>
              <a:spcBef>
                <a:spcPts val="100"/>
              </a:spcBef>
              <a:defRPr/>
            </a:pPr>
            <a:r>
              <a:rPr lang="pt-BR" sz="900" i="1" dirty="0">
                <a:latin typeface="Arial" panose="020B0604020202020204" pitchFamily="34" charset="0"/>
                <a:cs typeface="Arial" panose="020B0604020202020204" pitchFamily="34" charset="0"/>
              </a:rPr>
              <a:t>- NÃO ABRA QUANDO ENERGIZADO.</a:t>
            </a:r>
          </a:p>
          <a:p>
            <a:pPr algn="just">
              <a:lnSpc>
                <a:spcPct val="150000"/>
              </a:lnSpc>
              <a:spcBef>
                <a:spcPts val="100"/>
              </a:spcBef>
              <a:defRPr/>
            </a:pPr>
            <a:r>
              <a:rPr lang="pt-BR" sz="900" i="1" dirty="0">
                <a:latin typeface="Arial" panose="020B0604020202020204" pitchFamily="34" charset="0"/>
                <a:cs typeface="Arial" panose="020B0604020202020204" pitchFamily="34" charset="0"/>
              </a:rPr>
              <a:t>- UTILIZE DISPOSITIVOS DE FIXAÇÃO COM RESISTENCIA À TRAÇÃO ≥ 240 N/mm².</a:t>
            </a:r>
          </a:p>
          <a:p>
            <a:pPr algn="just">
              <a:lnSpc>
                <a:spcPct val="150000"/>
              </a:lnSpc>
              <a:spcBef>
                <a:spcPts val="100"/>
              </a:spcBef>
              <a:defRPr/>
            </a:pPr>
            <a:r>
              <a:rPr lang="pt-BR" sz="900" dirty="0">
                <a:latin typeface="Arial" panose="020B0604020202020204" pitchFamily="34" charset="0"/>
                <a:cs typeface="Arial" panose="020B0604020202020204" pitchFamily="34" charset="0"/>
              </a:rPr>
              <a:t>Antes de abrir o equipamento, o mesmo deve estar desenergizado. Equipamentos que contenham dispositivos que possam armazenar energia elétrica (capacitores, indutores, baterias, etc.) somente podem ser abertas após a descarga dos dispositivos. </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Recomendamos que o equipamento não seja exposto diretamente à luz do sol. Não olhar diretamente para a luz do farolete, nem apontar para os olhos de outras pessoas. </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O equipamento somente pode ser fornecido com todas as furações e componentes internos e externos de fabrica. Deve ser usado somente para finalidade que foi projetado e estar em perfeita condição de uso antes da utilização. </a:t>
            </a:r>
          </a:p>
          <a:p>
            <a:pPr algn="just"/>
            <a:endParaRPr lang="pt-BR" sz="900" dirty="0">
              <a:latin typeface="Arial" panose="020B0604020202020204" pitchFamily="34" charset="0"/>
              <a:cs typeface="Arial" panose="020B0604020202020204" pitchFamily="34" charset="0"/>
            </a:endParaRPr>
          </a:p>
          <a:p>
            <a:pPr algn="just">
              <a:spcBef>
                <a:spcPts val="100"/>
              </a:spcBef>
              <a:defRPr/>
            </a:pPr>
            <a:r>
              <a:rPr lang="pt-BR" sz="900" dirty="0">
                <a:latin typeface="Arial" panose="020B0604020202020204" pitchFamily="34" charset="0"/>
                <a:cs typeface="Arial" panose="020B0604020202020204" pitchFamily="34" charset="0"/>
              </a:rPr>
              <a:t>Deverão ser utilizados dispositivos de fechamento e cabos que sejam adequados ao tipo de proteção, grau de proteção, de acordo com a norma ABNT NBR IEC 60079-14 e que sejam certificados no âmbito do SBAC.</a:t>
            </a:r>
          </a:p>
          <a:p>
            <a:pPr algn="just">
              <a:spcBef>
                <a:spcPts val="100"/>
              </a:spcBef>
              <a:defRPr/>
            </a:pPr>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Não é permitido nenhuma modificação elétrica ou mecânica no equipamento, deve ser usado somente para finalidade que foi projetado e estar em perfeita condição de uso antes da instalação.</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Mantenha as instruções de instalação e operação em um local adequado. Este manual não deve ser mantido dentro do equipamento depois do mesmo ser instalado.</a:t>
            </a:r>
          </a:p>
          <a:p>
            <a:pPr algn="just"/>
            <a:endParaRPr lang="pt-BR" sz="900" dirty="0">
              <a:latin typeface="Arial" panose="020B0604020202020204" pitchFamily="34" charset="0"/>
              <a:cs typeface="Arial" panose="020B0604020202020204" pitchFamily="34" charset="0"/>
            </a:endParaRPr>
          </a:p>
          <a:p>
            <a:pPr algn="just">
              <a:spcBef>
                <a:spcPts val="100"/>
              </a:spcBef>
              <a:defRPr/>
            </a:pPr>
            <a:r>
              <a:rPr lang="pt-BR" sz="900" dirty="0">
                <a:latin typeface="Arial" panose="020B0604020202020204" pitchFamily="34" charset="0"/>
                <a:cs typeface="Arial" panose="020B0604020202020204" pitchFamily="34" charset="0"/>
              </a:rPr>
              <a:t>O certificado de conformidade </a:t>
            </a:r>
            <a:r>
              <a:rPr lang="pt-BR" sz="900" dirty="0" err="1">
                <a:latin typeface="Arial" panose="020B0604020202020204" pitchFamily="34" charset="0"/>
                <a:cs typeface="Arial" panose="020B0604020202020204" pitchFamily="34" charset="0"/>
              </a:rPr>
              <a:t>Ex</a:t>
            </a:r>
            <a:r>
              <a:rPr lang="pt-BR" sz="900" dirty="0">
                <a:latin typeface="Arial" panose="020B0604020202020204" pitchFamily="34" charset="0"/>
                <a:cs typeface="Arial" panose="020B0604020202020204" pitchFamily="34" charset="0"/>
              </a:rPr>
              <a:t> deve permanecer armazenado e disponível para conferência.</a:t>
            </a:r>
          </a:p>
          <a:p>
            <a:pPr algn="just">
              <a:spcBef>
                <a:spcPts val="100"/>
              </a:spcBef>
              <a:defRPr/>
            </a:pPr>
            <a:endParaRPr lang="pt-BR" sz="900" dirty="0">
              <a:latin typeface="Arial" panose="020B0604020202020204" pitchFamily="34" charset="0"/>
              <a:cs typeface="Arial" panose="020B0604020202020204" pitchFamily="34" charset="0"/>
            </a:endParaRPr>
          </a:p>
          <a:p>
            <a:pPr algn="just">
              <a:spcBef>
                <a:spcPts val="100"/>
              </a:spcBef>
              <a:defRPr/>
            </a:pPr>
            <a:r>
              <a:rPr lang="pt-BR" sz="900" dirty="0">
                <a:latin typeface="Arial" panose="020B0604020202020204" pitchFamily="34" charset="0"/>
                <a:cs typeface="Arial" panose="020B0604020202020204" pitchFamily="34" charset="0"/>
              </a:rPr>
              <a:t>A plaqueta de marcação </a:t>
            </a:r>
            <a:r>
              <a:rPr lang="pt-BR" sz="900" dirty="0" err="1">
                <a:latin typeface="Arial" panose="020B0604020202020204" pitchFamily="34" charset="0"/>
                <a:cs typeface="Arial" panose="020B0604020202020204" pitchFamily="34" charset="0"/>
              </a:rPr>
              <a:t>Ex</a:t>
            </a:r>
            <a:r>
              <a:rPr lang="pt-BR" sz="900" dirty="0">
                <a:latin typeface="Arial" panose="020B0604020202020204" pitchFamily="34" charset="0"/>
                <a:cs typeface="Arial" panose="020B0604020202020204" pitchFamily="34" charset="0"/>
              </a:rPr>
              <a:t> do equipamento deve permanecer íntegra, legível e fixada ao invólucro durante toda a vida útil do equipamento e seu devido certificado disponível para consulta. Em caso de dano, deterioração ou perda da plaqueta de identificação, o fabricante deve ser contatado para reposição da plaqueta.</a:t>
            </a:r>
          </a:p>
          <a:p>
            <a:pPr algn="just"/>
            <a:endParaRPr lang="pt-BR" sz="900" dirty="0">
              <a:latin typeface="Arial" panose="020B0604020202020204" pitchFamily="34" charset="0"/>
              <a:cs typeface="Arial" panose="020B0604020202020204" pitchFamily="34" charset="0"/>
            </a:endParaRPr>
          </a:p>
          <a:p>
            <a:pPr algn="just"/>
            <a:r>
              <a:rPr lang="pt-BR" sz="900" b="1" dirty="0">
                <a:latin typeface="Arial" panose="020B0604020202020204" pitchFamily="34" charset="0"/>
                <a:cs typeface="Arial" panose="020B0604020202020204" pitchFamily="34" charset="0"/>
              </a:rPr>
              <a:t>“Atenção” </a:t>
            </a:r>
            <a:r>
              <a:rPr lang="pt-BR" sz="900" dirty="0">
                <a:latin typeface="Arial" panose="020B0604020202020204" pitchFamily="34" charset="0"/>
                <a:cs typeface="Arial" panose="020B0604020202020204" pitchFamily="34" charset="0"/>
              </a:rPr>
              <a:t>- O condutor vermelho (positivo) da bateria não deve ser conectado enquanto o equipamento não estiver ligado a rede elétrica e a ser colocado em funcionamento, caso o equipamento fique desligado ou sem energia da rede elétrica por mais de 48 horas o condutor positivo da bateria deve ser desligado.</a:t>
            </a:r>
          </a:p>
          <a:p>
            <a:pPr algn="just"/>
            <a:endParaRPr lang="pt-BR" sz="900" dirty="0">
              <a:latin typeface="Arial" panose="020B0604020202020204" pitchFamily="34" charset="0"/>
              <a:cs typeface="Arial" panose="020B0604020202020204" pitchFamily="34" charset="0"/>
            </a:endParaRPr>
          </a:p>
        </p:txBody>
      </p:sp>
      <p:sp>
        <p:nvSpPr>
          <p:cNvPr id="44" name="Título 1">
            <a:extLst>
              <a:ext uri="{FF2B5EF4-FFF2-40B4-BE49-F238E27FC236}">
                <a16:creationId xmlns:a16="http://schemas.microsoft.com/office/drawing/2014/main" id="{A034D86C-996E-F10E-2494-F3316050AAE4}"/>
              </a:ext>
            </a:extLst>
          </p:cNvPr>
          <p:cNvSpPr txBox="1">
            <a:spLocks/>
          </p:cNvSpPr>
          <p:nvPr/>
        </p:nvSpPr>
        <p:spPr>
          <a:xfrm>
            <a:off x="6660951" y="10384612"/>
            <a:ext cx="805847" cy="246931"/>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bg1"/>
                </a:solidFill>
                <a:latin typeface="Rajdhani Medium" pitchFamily="2" charset="0"/>
                <a:ea typeface="+mj-ea"/>
                <a:cs typeface="Rajdhani Medium" pitchFamily="2" charset="0"/>
              </a:defRPr>
            </a:lvl1pPr>
          </a:lstStyle>
          <a:p>
            <a:pPr algn="ctr"/>
            <a:r>
              <a:rPr lang="pt-BR" sz="1000" b="1" dirty="0">
                <a:latin typeface="Times New Roman" panose="02020603050405020304" pitchFamily="18" charset="0"/>
                <a:cs typeface="Times New Roman" panose="02020603050405020304" pitchFamily="18" charset="0"/>
              </a:rPr>
              <a:t>Página </a:t>
            </a:r>
            <a:fld id="{2E3A9F7C-D5E5-4607-8C06-A7D8BA7F629E}" type="slidenum">
              <a:rPr lang="pt-BR" sz="1000" b="1" smtClean="0">
                <a:latin typeface="Times New Roman" panose="02020603050405020304" pitchFamily="18" charset="0"/>
                <a:cs typeface="Times New Roman" panose="02020603050405020304" pitchFamily="18" charset="0"/>
              </a:rPr>
              <a:t>3</a:t>
            </a:fld>
            <a:br>
              <a:rPr lang="pt-BR" sz="1400" b="1" dirty="0"/>
            </a:br>
            <a:endParaRPr lang="pt-BR" sz="1400" b="1" dirty="0"/>
          </a:p>
        </p:txBody>
      </p:sp>
      <p:sp>
        <p:nvSpPr>
          <p:cNvPr id="21" name="Título 1">
            <a:extLst>
              <a:ext uri="{FF2B5EF4-FFF2-40B4-BE49-F238E27FC236}">
                <a16:creationId xmlns:a16="http://schemas.microsoft.com/office/drawing/2014/main" id="{76ADC362-8B6C-211C-DBC7-FBC3B2A7570B}"/>
              </a:ext>
            </a:extLst>
          </p:cNvPr>
          <p:cNvSpPr txBox="1">
            <a:spLocks/>
          </p:cNvSpPr>
          <p:nvPr/>
        </p:nvSpPr>
        <p:spPr>
          <a:xfrm>
            <a:off x="5292799" y="90116"/>
            <a:ext cx="2088232" cy="360040"/>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tx1"/>
                </a:solidFill>
                <a:latin typeface="Rajdhani Medium" pitchFamily="2" charset="0"/>
                <a:ea typeface="+mj-ea"/>
                <a:cs typeface="Rajdhani Medium" pitchFamily="2" charset="0"/>
              </a:defRPr>
            </a:lvl1pPr>
          </a:lstStyle>
          <a:p>
            <a:r>
              <a:rPr lang="pt-BR" sz="2000" b="1" spc="-50" dirty="0">
                <a:solidFill>
                  <a:schemeClr val="bg1"/>
                </a:solidFill>
                <a:latin typeface="Britannic Bold" panose="020B0903060703020204" pitchFamily="34" charset="0"/>
                <a:cs typeface="Aharoni" panose="02010803020104030203" pitchFamily="2" charset="-79"/>
              </a:rPr>
              <a:t>MXPA1491B</a:t>
            </a:r>
            <a:endParaRPr lang="pt-BR" sz="2000" b="1" spc="0" dirty="0">
              <a:solidFill>
                <a:schemeClr val="bg1"/>
              </a:solidFill>
              <a:latin typeface="Rajdhani Bold" panose="02000000000000000000" pitchFamily="2" charset="0"/>
              <a:cs typeface="Rajdhani Bold" panose="02000000000000000000" pitchFamily="2" charset="0"/>
            </a:endParaRPr>
          </a:p>
        </p:txBody>
      </p:sp>
      <p:sp>
        <p:nvSpPr>
          <p:cNvPr id="28" name="Retângulo com Único Canto Aparado 27">
            <a:extLst>
              <a:ext uri="{FF2B5EF4-FFF2-40B4-BE49-F238E27FC236}">
                <a16:creationId xmlns:a16="http://schemas.microsoft.com/office/drawing/2014/main" id="{A28DE4B9-3130-9EA9-64C1-AD3FFDF773F0}"/>
              </a:ext>
            </a:extLst>
          </p:cNvPr>
          <p:cNvSpPr/>
          <p:nvPr/>
        </p:nvSpPr>
        <p:spPr>
          <a:xfrm>
            <a:off x="137552" y="581361"/>
            <a:ext cx="7267885"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CARACTERÍSTICAS ELÉTRICAS / FOTOMÉTRICAS</a:t>
            </a:r>
          </a:p>
        </p:txBody>
      </p:sp>
      <p:sp>
        <p:nvSpPr>
          <p:cNvPr id="30" name="Retângulo com Único Canto Aparado 29">
            <a:extLst>
              <a:ext uri="{FF2B5EF4-FFF2-40B4-BE49-F238E27FC236}">
                <a16:creationId xmlns:a16="http://schemas.microsoft.com/office/drawing/2014/main" id="{EA942A3B-DEED-A679-D4C5-D42DBB00EA39}"/>
              </a:ext>
            </a:extLst>
          </p:cNvPr>
          <p:cNvSpPr/>
          <p:nvPr/>
        </p:nvSpPr>
        <p:spPr>
          <a:xfrm>
            <a:off x="146999" y="1996239"/>
            <a:ext cx="7227083"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INSTRUÇÕES DE SEGURANÇA</a:t>
            </a:r>
          </a:p>
        </p:txBody>
      </p:sp>
      <p:graphicFrame>
        <p:nvGraphicFramePr>
          <p:cNvPr id="34" name="Tabela 33">
            <a:extLst>
              <a:ext uri="{FF2B5EF4-FFF2-40B4-BE49-F238E27FC236}">
                <a16:creationId xmlns:a16="http://schemas.microsoft.com/office/drawing/2014/main" id="{82D7F057-832C-3F22-F0A7-7E46C3AD6BDF}"/>
              </a:ext>
            </a:extLst>
          </p:cNvPr>
          <p:cNvGraphicFramePr>
            <a:graphicFrameLocks noGrp="1"/>
          </p:cNvGraphicFramePr>
          <p:nvPr>
            <p:extLst>
              <p:ext uri="{D42A27DB-BD31-4B8C-83A1-F6EECF244321}">
                <p14:modId xmlns:p14="http://schemas.microsoft.com/office/powerpoint/2010/main" val="1969203353"/>
              </p:ext>
            </p:extLst>
          </p:nvPr>
        </p:nvGraphicFramePr>
        <p:xfrm>
          <a:off x="133363" y="786621"/>
          <a:ext cx="7267886" cy="1143000"/>
        </p:xfrm>
        <a:graphic>
          <a:graphicData uri="http://schemas.openxmlformats.org/drawingml/2006/table">
            <a:tbl>
              <a:tblPr firstRow="1" bandRow="1">
                <a:tableStyleId>{5C22544A-7EE6-4342-B048-85BDC9FD1C3A}</a:tableStyleId>
              </a:tblPr>
              <a:tblGrid>
                <a:gridCol w="1194095">
                  <a:extLst>
                    <a:ext uri="{9D8B030D-6E8A-4147-A177-3AD203B41FA5}">
                      <a16:colId xmlns:a16="http://schemas.microsoft.com/office/drawing/2014/main" val="20000"/>
                    </a:ext>
                  </a:extLst>
                </a:gridCol>
                <a:gridCol w="1164575">
                  <a:extLst>
                    <a:ext uri="{9D8B030D-6E8A-4147-A177-3AD203B41FA5}">
                      <a16:colId xmlns:a16="http://schemas.microsoft.com/office/drawing/2014/main" val="20001"/>
                    </a:ext>
                  </a:extLst>
                </a:gridCol>
                <a:gridCol w="943171">
                  <a:extLst>
                    <a:ext uri="{9D8B030D-6E8A-4147-A177-3AD203B41FA5}">
                      <a16:colId xmlns:a16="http://schemas.microsoft.com/office/drawing/2014/main" val="20002"/>
                    </a:ext>
                  </a:extLst>
                </a:gridCol>
                <a:gridCol w="1179334">
                  <a:extLst>
                    <a:ext uri="{9D8B030D-6E8A-4147-A177-3AD203B41FA5}">
                      <a16:colId xmlns:a16="http://schemas.microsoft.com/office/drawing/2014/main" val="20003"/>
                    </a:ext>
                  </a:extLst>
                </a:gridCol>
                <a:gridCol w="1275274">
                  <a:extLst>
                    <a:ext uri="{9D8B030D-6E8A-4147-A177-3AD203B41FA5}">
                      <a16:colId xmlns:a16="http://schemas.microsoft.com/office/drawing/2014/main" val="20004"/>
                    </a:ext>
                  </a:extLst>
                </a:gridCol>
                <a:gridCol w="1511437">
                  <a:extLst>
                    <a:ext uri="{9D8B030D-6E8A-4147-A177-3AD203B41FA5}">
                      <a16:colId xmlns:a16="http://schemas.microsoft.com/office/drawing/2014/main" val="20005"/>
                    </a:ext>
                  </a:extLst>
                </a:gridCol>
              </a:tblGrid>
              <a:tr h="204969">
                <a:tc>
                  <a:txBody>
                    <a:bodyPr/>
                    <a:lstStyle/>
                    <a:p>
                      <a:pPr marL="0" algn="ctr" defTabSz="1043056" rtl="0" eaLnBrk="1" latinLnBrk="0" hangingPunct="1"/>
                      <a:r>
                        <a:rPr lang="pt-BR" sz="900" b="1" kern="1200" dirty="0">
                          <a:solidFill>
                            <a:schemeClr val="tx1"/>
                          </a:solidFill>
                          <a:latin typeface="Arial" panose="020B0604020202020204" pitchFamily="34" charset="0"/>
                          <a:ea typeface="+mn-ea"/>
                          <a:cs typeface="Arial" panose="020B0604020202020204" pitchFamily="34" charset="0"/>
                        </a:rPr>
                        <a:t>Código</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b="1" kern="1200" dirty="0">
                          <a:solidFill>
                            <a:schemeClr val="tx1"/>
                          </a:solidFill>
                          <a:latin typeface="Arial" panose="020B0604020202020204" pitchFamily="34" charset="0"/>
                          <a:ea typeface="+mn-ea"/>
                          <a:cs typeface="Arial" panose="020B0604020202020204" pitchFamily="34" charset="0"/>
                        </a:rPr>
                        <a:t>Potência</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b="1" kern="1200" dirty="0">
                          <a:solidFill>
                            <a:schemeClr val="tx1"/>
                          </a:solidFill>
                          <a:latin typeface="Arial" panose="020B0604020202020204" pitchFamily="34" charset="0"/>
                          <a:ea typeface="+mn-ea"/>
                          <a:cs typeface="Arial" panose="020B0604020202020204" pitchFamily="34" charset="0"/>
                        </a:rPr>
                        <a:t>Autonomia</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b="1" kern="1200" dirty="0">
                          <a:solidFill>
                            <a:schemeClr val="tx1"/>
                          </a:solidFill>
                          <a:latin typeface="Arial" panose="020B0604020202020204" pitchFamily="34" charset="0"/>
                          <a:ea typeface="+mn-ea"/>
                          <a:cs typeface="Arial" panose="020B0604020202020204" pitchFamily="34" charset="0"/>
                        </a:rPr>
                        <a:t>Tensão</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algn="ctr" defTabSz="1043056" rtl="0" eaLnBrk="1" latinLnBrk="0" hangingPunct="1"/>
                      <a:r>
                        <a:rPr lang="pt-BR" sz="900" b="1" kern="1200" dirty="0">
                          <a:solidFill>
                            <a:schemeClr val="tx1"/>
                          </a:solidFill>
                          <a:latin typeface="Arial" panose="020B0604020202020204" pitchFamily="34" charset="0"/>
                          <a:ea typeface="+mn-ea"/>
                          <a:cs typeface="Arial" panose="020B0604020202020204" pitchFamily="34" charset="0"/>
                        </a:rPr>
                        <a:t>Fluxo Luminoso</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algn="ctr" defTabSz="1043056" rtl="0" eaLnBrk="1" latinLnBrk="0" hangingPunct="1"/>
                      <a:r>
                        <a:rPr lang="pt-BR" sz="900" b="1" kern="1200" dirty="0">
                          <a:solidFill>
                            <a:schemeClr val="tx1"/>
                          </a:solidFill>
                          <a:latin typeface="Arial" panose="020B0604020202020204" pitchFamily="34" charset="0"/>
                          <a:ea typeface="+mn-ea"/>
                          <a:cs typeface="Arial" panose="020B0604020202020204" pitchFamily="34" charset="0"/>
                        </a:rPr>
                        <a:t>Temperatura de Cor</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extLst>
                  <a:ext uri="{0D108BD9-81ED-4DB2-BD59-A6C34878D82A}">
                    <a16:rowId xmlns:a16="http://schemas.microsoft.com/office/drawing/2014/main" val="10000"/>
                  </a:ext>
                </a:extLst>
              </a:tr>
              <a:tr h="204969">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b="1" kern="1200" dirty="0">
                          <a:solidFill>
                            <a:schemeClr val="tx1"/>
                          </a:solidFill>
                          <a:latin typeface="Arial" panose="020B0604020202020204" pitchFamily="34" charset="0"/>
                          <a:ea typeface="+mn-ea"/>
                          <a:cs typeface="Arial" panose="020B0604020202020204" pitchFamily="34" charset="0"/>
                        </a:rPr>
                        <a:t>MXPA1491B105</a:t>
                      </a:r>
                      <a:endParaRPr lang="pt-BR" sz="900" b="1" dirty="0">
                        <a:latin typeface="Arial" panose="020B0604020202020204" pitchFamily="34" charset="0"/>
                        <a:cs typeface="Arial" panose="020B0604020202020204" pitchFamily="34" charset="0"/>
                      </a:endParaRP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dirty="0">
                          <a:latin typeface="Arial" panose="020B0604020202020204" pitchFamily="34" charset="0"/>
                          <a:cs typeface="Arial" panose="020B0604020202020204" pitchFamily="34" charset="0"/>
                        </a:rPr>
                        <a:t>10 W</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dirty="0">
                          <a:latin typeface="Arial" panose="020B0604020202020204" pitchFamily="34" charset="0"/>
                          <a:cs typeface="Arial" panose="020B0604020202020204" pitchFamily="34" charset="0"/>
                        </a:rPr>
                        <a:t> 4 h</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rowSpan="4">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dirty="0">
                          <a:latin typeface="Arial" panose="020B0604020202020204" pitchFamily="34" charset="0"/>
                          <a:cs typeface="Arial" panose="020B0604020202020204" pitchFamily="34" charset="0"/>
                        </a:rPr>
                        <a:t>127</a:t>
                      </a:r>
                      <a:r>
                        <a:rPr lang="pt-BR" sz="900" baseline="0" dirty="0">
                          <a:latin typeface="Arial" panose="020B0604020202020204" pitchFamily="34" charset="0"/>
                          <a:cs typeface="Arial" panose="020B0604020202020204" pitchFamily="34" charset="0"/>
                        </a:rPr>
                        <a:t> ou 220 Vac</a:t>
                      </a:r>
                    </a:p>
                  </a:txBody>
                  <a:tcPr anchor="ct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dirty="0">
                          <a:latin typeface="Arial" panose="020B0604020202020204" pitchFamily="34" charset="0"/>
                          <a:cs typeface="Arial" panose="020B0604020202020204" pitchFamily="34" charset="0"/>
                        </a:rPr>
                        <a:t>1000 </a:t>
                      </a:r>
                      <a:r>
                        <a:rPr lang="pt-BR" sz="900" dirty="0" err="1">
                          <a:latin typeface="Arial" panose="020B0604020202020204" pitchFamily="34" charset="0"/>
                          <a:cs typeface="Arial" panose="020B0604020202020204" pitchFamily="34" charset="0"/>
                        </a:rPr>
                        <a:t>lm</a:t>
                      </a:r>
                      <a:endParaRPr lang="pt-BR" sz="900" dirty="0">
                        <a:latin typeface="Arial" panose="020B0604020202020204" pitchFamily="34" charset="0"/>
                        <a:cs typeface="Arial" panose="020B0604020202020204" pitchFamily="34" charset="0"/>
                      </a:endParaRP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rowSpan="4">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kern="1200" dirty="0">
                          <a:solidFill>
                            <a:schemeClr val="dk1"/>
                          </a:solidFill>
                          <a:latin typeface="Arial" panose="020B0604020202020204" pitchFamily="34" charset="0"/>
                          <a:ea typeface="+mn-ea"/>
                          <a:cs typeface="Arial" panose="020B0604020202020204" pitchFamily="34" charset="0"/>
                        </a:rPr>
                        <a:t>5000 K</a:t>
                      </a:r>
                    </a:p>
                  </a:txBody>
                  <a:tcPr anchor="ct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extLst>
                  <a:ext uri="{0D108BD9-81ED-4DB2-BD59-A6C34878D82A}">
                    <a16:rowId xmlns:a16="http://schemas.microsoft.com/office/drawing/2014/main" val="10001"/>
                  </a:ext>
                </a:extLst>
              </a:tr>
              <a:tr h="204969">
                <a:tc>
                  <a:txBody>
                    <a:bodyPr/>
                    <a:lstStyle/>
                    <a:p>
                      <a:pPr algn="ctr"/>
                      <a:r>
                        <a:rPr lang="pt-BR" sz="900" b="1" kern="1200" dirty="0">
                          <a:solidFill>
                            <a:schemeClr val="tx1"/>
                          </a:solidFill>
                          <a:latin typeface="Arial" panose="020B0604020202020204" pitchFamily="34" charset="0"/>
                          <a:ea typeface="+mn-ea"/>
                          <a:cs typeface="Arial" panose="020B0604020202020204" pitchFamily="34" charset="0"/>
                        </a:rPr>
                        <a:t>MXPA1491B202</a:t>
                      </a:r>
                      <a:endParaRPr lang="pt-BR" sz="900" b="1" dirty="0">
                        <a:latin typeface="Arial" panose="020B0604020202020204" pitchFamily="34" charset="0"/>
                        <a:cs typeface="Arial" panose="020B0604020202020204" pitchFamily="34" charset="0"/>
                      </a:endParaRP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dirty="0">
                          <a:latin typeface="Arial" panose="020B0604020202020204" pitchFamily="34" charset="0"/>
                          <a:cs typeface="Arial" panose="020B0604020202020204" pitchFamily="34" charset="0"/>
                        </a:rPr>
                        <a:t>20 W</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dirty="0">
                          <a:latin typeface="Arial" panose="020B0604020202020204" pitchFamily="34" charset="0"/>
                          <a:cs typeface="Arial" panose="020B0604020202020204" pitchFamily="34" charset="0"/>
                        </a:rPr>
                        <a:t>2 h</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vMerge="1">
                  <a:txBody>
                    <a:bodyPr/>
                    <a:lstStyle/>
                    <a:p>
                      <a:pPr marL="0" marR="0" indent="0" algn="ctr" defTabSz="1043056" rtl="0" eaLnBrk="1" fontAlgn="auto" latinLnBrk="0" hangingPunct="1">
                        <a:lnSpc>
                          <a:spcPct val="100000"/>
                        </a:lnSpc>
                        <a:spcBef>
                          <a:spcPts val="0"/>
                        </a:spcBef>
                        <a:spcAft>
                          <a:spcPts val="0"/>
                        </a:spcAft>
                        <a:buClrTx/>
                        <a:buSzTx/>
                        <a:buFontTx/>
                        <a:buNone/>
                        <a:tabLst/>
                        <a:defRPr/>
                      </a:pPr>
                      <a:endParaRPr lang="pt-BR" sz="900" dirty="0">
                        <a:latin typeface="Arial" panose="020B0604020202020204" pitchFamily="34" charset="0"/>
                        <a:cs typeface="Arial" panose="020B0604020202020204" pitchFamily="34" charset="0"/>
                      </a:endParaRP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rowSpan="3">
                  <a:txBody>
                    <a:bodyPr/>
                    <a:lstStyle/>
                    <a:p>
                      <a:pPr algn="ctr"/>
                      <a:r>
                        <a:rPr lang="pt-BR" sz="900" dirty="0">
                          <a:latin typeface="Arial" panose="020B0604020202020204" pitchFamily="34" charset="0"/>
                          <a:cs typeface="Arial" panose="020B0604020202020204" pitchFamily="34" charset="0"/>
                        </a:rPr>
                        <a:t>2000 </a:t>
                      </a:r>
                      <a:r>
                        <a:rPr lang="pt-BR" sz="900" dirty="0" err="1">
                          <a:latin typeface="Arial" panose="020B0604020202020204" pitchFamily="34" charset="0"/>
                          <a:cs typeface="Arial" panose="020B0604020202020204" pitchFamily="34" charset="0"/>
                        </a:rPr>
                        <a:t>lm</a:t>
                      </a:r>
                      <a:endParaRPr lang="pt-BR" sz="900" dirty="0">
                        <a:latin typeface="Arial" panose="020B0604020202020204" pitchFamily="34" charset="0"/>
                        <a:cs typeface="Arial" panose="020B0604020202020204" pitchFamily="34" charset="0"/>
                      </a:endParaRPr>
                    </a:p>
                  </a:txBody>
                  <a:tcPr anchor="ct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vMerge="1">
                  <a:txBody>
                    <a:bodyPr/>
                    <a:lstStyle/>
                    <a:p>
                      <a:pPr algn="ctr"/>
                      <a:endParaRPr lang="pt-BR" sz="800" dirty="0">
                        <a:latin typeface="Arial" panose="020B0604020202020204" pitchFamily="34" charset="0"/>
                        <a:cs typeface="Arial" panose="020B0604020202020204" pitchFamily="34" charset="0"/>
                      </a:endParaRP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extLst>
                  <a:ext uri="{0D108BD9-81ED-4DB2-BD59-A6C34878D82A}">
                    <a16:rowId xmlns:a16="http://schemas.microsoft.com/office/drawing/2014/main" val="10002"/>
                  </a:ext>
                </a:extLst>
              </a:tr>
              <a:tr h="204969">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b="1" kern="1200" dirty="0">
                          <a:solidFill>
                            <a:schemeClr val="tx1"/>
                          </a:solidFill>
                          <a:latin typeface="Arial" panose="020B0604020202020204" pitchFamily="34" charset="0"/>
                          <a:ea typeface="+mn-ea"/>
                          <a:cs typeface="Arial" panose="020B0604020202020204" pitchFamily="34" charset="0"/>
                        </a:rPr>
                        <a:t>MXPA1491B205</a:t>
                      </a:r>
                      <a:endParaRPr lang="pt-BR" sz="900" b="1" dirty="0">
                        <a:latin typeface="Arial" panose="020B0604020202020204" pitchFamily="34" charset="0"/>
                        <a:cs typeface="Arial" panose="020B0604020202020204" pitchFamily="34" charset="0"/>
                      </a:endParaRP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dirty="0">
                          <a:latin typeface="Arial" panose="020B0604020202020204" pitchFamily="34" charset="0"/>
                          <a:cs typeface="Arial" panose="020B0604020202020204" pitchFamily="34" charset="0"/>
                        </a:rPr>
                        <a:t>20 W</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dirty="0">
                          <a:latin typeface="Arial" panose="020B0604020202020204" pitchFamily="34" charset="0"/>
                          <a:cs typeface="Arial" panose="020B0604020202020204" pitchFamily="34" charset="0"/>
                        </a:rPr>
                        <a:t>3 h</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vMerge="1">
                  <a:txBody>
                    <a:bodyPr/>
                    <a:lstStyle/>
                    <a:p>
                      <a:pPr marL="0" marR="0" indent="0" algn="ctr" defTabSz="1043056" rtl="0" eaLnBrk="1" fontAlgn="auto" latinLnBrk="0" hangingPunct="1">
                        <a:lnSpc>
                          <a:spcPct val="100000"/>
                        </a:lnSpc>
                        <a:spcBef>
                          <a:spcPts val="0"/>
                        </a:spcBef>
                        <a:spcAft>
                          <a:spcPts val="0"/>
                        </a:spcAft>
                        <a:buClrTx/>
                        <a:buSzTx/>
                        <a:buFontTx/>
                        <a:buNone/>
                        <a:tabLst/>
                        <a:defRPr/>
                      </a:pPr>
                      <a:endParaRPr lang="pt-BR" sz="900" dirty="0">
                        <a:latin typeface="Arial" panose="020B0604020202020204" pitchFamily="34" charset="0"/>
                        <a:cs typeface="Arial" panose="020B0604020202020204" pitchFamily="34" charset="0"/>
                      </a:endParaRP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vMerge="1">
                  <a:txBody>
                    <a:bodyPr/>
                    <a:lstStyle/>
                    <a:p>
                      <a:pPr marL="0" marR="0" indent="0" algn="ctr" defTabSz="1043056" rtl="0" eaLnBrk="1" fontAlgn="auto" latinLnBrk="0" hangingPunct="1">
                        <a:lnSpc>
                          <a:spcPct val="100000"/>
                        </a:lnSpc>
                        <a:spcBef>
                          <a:spcPts val="0"/>
                        </a:spcBef>
                        <a:spcAft>
                          <a:spcPts val="0"/>
                        </a:spcAft>
                        <a:buClrTx/>
                        <a:buSzTx/>
                        <a:buFontTx/>
                        <a:buNone/>
                        <a:tabLst/>
                        <a:defRPr/>
                      </a:pPr>
                      <a:endParaRPr lang="pt-BR" sz="900" dirty="0">
                        <a:latin typeface="Arial" panose="020B0604020202020204" pitchFamily="34" charset="0"/>
                        <a:cs typeface="Arial" panose="020B0604020202020204" pitchFamily="34" charset="0"/>
                      </a:endParaRP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vMerge="1">
                  <a:txBody>
                    <a:bodyPr/>
                    <a:lstStyle/>
                    <a:p>
                      <a:pPr algn="ctr"/>
                      <a:endParaRPr lang="pt-BR" sz="800" dirty="0">
                        <a:latin typeface="Arial" panose="020B0604020202020204" pitchFamily="34" charset="0"/>
                        <a:cs typeface="Arial" panose="020B0604020202020204" pitchFamily="34" charset="0"/>
                      </a:endParaRP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extLst>
                  <a:ext uri="{0D108BD9-81ED-4DB2-BD59-A6C34878D82A}">
                    <a16:rowId xmlns:a16="http://schemas.microsoft.com/office/drawing/2014/main" val="10003"/>
                  </a:ext>
                </a:extLst>
              </a:tr>
              <a:tr h="204969">
                <a:tc>
                  <a:txBody>
                    <a:bodyPr/>
                    <a:lstStyle/>
                    <a:p>
                      <a:pPr marL="0" marR="0" lvl="0" indent="0" algn="ctr" defTabSz="1043056" rtl="0" eaLnBrk="1" fontAlgn="auto" latinLnBrk="0" hangingPunct="1">
                        <a:lnSpc>
                          <a:spcPct val="100000"/>
                        </a:lnSpc>
                        <a:spcBef>
                          <a:spcPts val="0"/>
                        </a:spcBef>
                        <a:spcAft>
                          <a:spcPts val="0"/>
                        </a:spcAft>
                        <a:buClrTx/>
                        <a:buSzTx/>
                        <a:buFontTx/>
                        <a:buNone/>
                        <a:tabLst/>
                        <a:defRPr/>
                      </a:pPr>
                      <a:r>
                        <a:rPr lang="pt-BR" sz="900" b="1" kern="1200" dirty="0">
                          <a:solidFill>
                            <a:schemeClr val="tx1"/>
                          </a:solidFill>
                          <a:latin typeface="Arial" panose="020B0604020202020204" pitchFamily="34" charset="0"/>
                          <a:ea typeface="+mn-ea"/>
                          <a:cs typeface="Arial" panose="020B0604020202020204" pitchFamily="34" charset="0"/>
                        </a:rPr>
                        <a:t>MXPA1491B204</a:t>
                      </a:r>
                      <a:endParaRPr lang="pt-BR" sz="900" b="1" dirty="0">
                        <a:latin typeface="Arial" panose="020B0604020202020204" pitchFamily="34" charset="0"/>
                        <a:cs typeface="Arial" panose="020B0604020202020204" pitchFamily="34" charset="0"/>
                      </a:endParaRP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dirty="0">
                          <a:latin typeface="Arial" panose="020B0604020202020204" pitchFamily="34" charset="0"/>
                          <a:cs typeface="Arial" panose="020B0604020202020204" pitchFamily="34" charset="0"/>
                        </a:rPr>
                        <a:t>20 W</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pt-BR" sz="900" dirty="0">
                          <a:latin typeface="Arial" panose="020B0604020202020204" pitchFamily="34" charset="0"/>
                          <a:cs typeface="Arial" panose="020B0604020202020204" pitchFamily="34" charset="0"/>
                        </a:rPr>
                        <a:t>4 h</a:t>
                      </a: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vMerge="1">
                  <a:txBody>
                    <a:bodyPr/>
                    <a:lstStyle/>
                    <a:p>
                      <a:pPr marL="0" marR="0" indent="0" algn="ctr" defTabSz="1043056" rtl="0" eaLnBrk="1" fontAlgn="auto" latinLnBrk="0" hangingPunct="1">
                        <a:lnSpc>
                          <a:spcPct val="100000"/>
                        </a:lnSpc>
                        <a:spcBef>
                          <a:spcPts val="0"/>
                        </a:spcBef>
                        <a:spcAft>
                          <a:spcPts val="0"/>
                        </a:spcAft>
                        <a:buClrTx/>
                        <a:buSzTx/>
                        <a:buFontTx/>
                        <a:buNone/>
                        <a:tabLst/>
                        <a:defRPr/>
                      </a:pPr>
                      <a:endParaRPr lang="pt-BR" sz="900" baseline="0" dirty="0">
                        <a:latin typeface="Arial" panose="020B0604020202020204" pitchFamily="34" charset="0"/>
                        <a:cs typeface="Arial" panose="020B0604020202020204" pitchFamily="34" charset="0"/>
                      </a:endParaRPr>
                    </a:p>
                  </a:txBody>
                  <a:tcPr anchor="ct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vMerge="1">
                  <a:txBody>
                    <a:bodyPr/>
                    <a:lstStyle/>
                    <a:p>
                      <a:pPr marL="0" marR="0" indent="0" algn="ctr" defTabSz="1043056" rtl="0" eaLnBrk="1" fontAlgn="auto" latinLnBrk="0" hangingPunct="1">
                        <a:lnSpc>
                          <a:spcPct val="100000"/>
                        </a:lnSpc>
                        <a:spcBef>
                          <a:spcPts val="0"/>
                        </a:spcBef>
                        <a:spcAft>
                          <a:spcPts val="0"/>
                        </a:spcAft>
                        <a:buClrTx/>
                        <a:buSzTx/>
                        <a:buFontTx/>
                        <a:buNone/>
                        <a:tabLst/>
                        <a:defRPr/>
                      </a:pPr>
                      <a:endParaRPr lang="pt-BR" sz="900" dirty="0">
                        <a:latin typeface="Arial" panose="020B0604020202020204" pitchFamily="34" charset="0"/>
                        <a:cs typeface="Arial" panose="020B0604020202020204" pitchFamily="34" charset="0"/>
                      </a:endParaRPr>
                    </a:p>
                  </a:txBody>
                  <a:tcP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tc vMerge="1">
                  <a:txBody>
                    <a:bodyPr/>
                    <a:lstStyle/>
                    <a:p>
                      <a:pPr marL="0" marR="0" indent="0" algn="ctr" defTabSz="1043056" rtl="0" eaLnBrk="1" fontAlgn="auto" latinLnBrk="0" hangingPunct="1">
                        <a:lnSpc>
                          <a:spcPct val="100000"/>
                        </a:lnSpc>
                        <a:spcBef>
                          <a:spcPts val="0"/>
                        </a:spcBef>
                        <a:spcAft>
                          <a:spcPts val="0"/>
                        </a:spcAft>
                        <a:buClrTx/>
                        <a:buSzTx/>
                        <a:buFontTx/>
                        <a:buNone/>
                        <a:tabLst/>
                        <a:defRPr/>
                      </a:pPr>
                      <a:endParaRPr lang="pt-BR" sz="900" kern="1200" dirty="0">
                        <a:solidFill>
                          <a:schemeClr val="dk1"/>
                        </a:solidFill>
                        <a:latin typeface="Arial" panose="020B0604020202020204" pitchFamily="34" charset="0"/>
                        <a:ea typeface="+mn-ea"/>
                        <a:cs typeface="Arial" panose="020B0604020202020204" pitchFamily="34" charset="0"/>
                      </a:endParaRPr>
                    </a:p>
                  </a:txBody>
                  <a:tcPr anchor="ctr">
                    <a:gradFill>
                      <a:gsLst>
                        <a:gs pos="0">
                          <a:srgbClr val="C90707">
                            <a:tint val="66000"/>
                            <a:satMod val="160000"/>
                          </a:srgbClr>
                        </a:gs>
                        <a:gs pos="0">
                          <a:srgbClr val="C90707">
                            <a:tint val="44500"/>
                            <a:satMod val="160000"/>
                          </a:srgbClr>
                        </a:gs>
                        <a:gs pos="80000">
                          <a:srgbClr val="C90707">
                            <a:tint val="23500"/>
                            <a:satMod val="160000"/>
                          </a:srgbClr>
                        </a:gs>
                      </a:gsLst>
                      <a:lin ang="10800000" scaled="1"/>
                    </a:gradFill>
                  </a:tcPr>
                </a:tc>
                <a:extLst>
                  <a:ext uri="{0D108BD9-81ED-4DB2-BD59-A6C34878D82A}">
                    <a16:rowId xmlns:a16="http://schemas.microsoft.com/office/drawing/2014/main" val="1962595248"/>
                  </a:ext>
                </a:extLst>
              </a:tr>
            </a:tbl>
          </a:graphicData>
        </a:graphic>
      </p:graphicFrame>
      <p:pic>
        <p:nvPicPr>
          <p:cNvPr id="6" name="Imagem 5">
            <a:extLst>
              <a:ext uri="{FF2B5EF4-FFF2-40B4-BE49-F238E27FC236}">
                <a16:creationId xmlns:a16="http://schemas.microsoft.com/office/drawing/2014/main" id="{D4358EA5-944E-BC98-6E26-CDB52947D802}"/>
              </a:ext>
            </a:extLst>
          </p:cNvPr>
          <p:cNvPicPr>
            <a:picLocks noChangeAspect="1"/>
          </p:cNvPicPr>
          <p:nvPr/>
        </p:nvPicPr>
        <p:blipFill>
          <a:blip r:embed="rId3"/>
          <a:stretch>
            <a:fillRect/>
          </a:stretch>
        </p:blipFill>
        <p:spPr>
          <a:xfrm>
            <a:off x="2406046" y="3429191"/>
            <a:ext cx="351872" cy="331828"/>
          </a:xfrm>
          <a:prstGeom prst="rect">
            <a:avLst/>
          </a:prstGeom>
        </p:spPr>
      </p:pic>
      <p:sp>
        <p:nvSpPr>
          <p:cNvPr id="7" name="Retângulo 6">
            <a:extLst>
              <a:ext uri="{FF2B5EF4-FFF2-40B4-BE49-F238E27FC236}">
                <a16:creationId xmlns:a16="http://schemas.microsoft.com/office/drawing/2014/main" id="{3175C6B6-38E7-B92D-E7E4-866E34962E51}"/>
              </a:ext>
            </a:extLst>
          </p:cNvPr>
          <p:cNvSpPr/>
          <p:nvPr/>
        </p:nvSpPr>
        <p:spPr>
          <a:xfrm>
            <a:off x="153581" y="8199293"/>
            <a:ext cx="7227450" cy="754053"/>
          </a:xfrm>
          <a:prstGeom prst="rect">
            <a:avLst/>
          </a:prstGeom>
        </p:spPr>
        <p:txBody>
          <a:bodyPr wrap="square">
            <a:spAutoFit/>
          </a:bodyPr>
          <a:lstStyle/>
          <a:p>
            <a:pPr algn="just"/>
            <a:r>
              <a:rPr lang="pt-BR" sz="900" dirty="0">
                <a:latin typeface="Arial" panose="020B0604020202020204" pitchFamily="34" charset="0"/>
                <a:cs typeface="Arial" panose="020B0604020202020204" pitchFamily="34" charset="0"/>
              </a:rPr>
              <a:t>O Bloco Autônomo de Iluminação de Emergência com proteção </a:t>
            </a:r>
            <a:r>
              <a:rPr lang="pt-BR" sz="900" dirty="0" err="1">
                <a:latin typeface="Arial" panose="020B0604020202020204" pitchFamily="34" charset="0"/>
                <a:cs typeface="Arial" panose="020B0604020202020204" pitchFamily="34" charset="0"/>
              </a:rPr>
              <a:t>Ex</a:t>
            </a:r>
            <a:r>
              <a:rPr lang="pt-BR" sz="900" dirty="0">
                <a:latin typeface="Arial" panose="020B0604020202020204" pitchFamily="34" charset="0"/>
                <a:cs typeface="Arial" panose="020B0604020202020204" pitchFamily="34" charset="0"/>
              </a:rPr>
              <a:t> é indicado para uso em áreas com atmosferas potencialmente explosivas, incluindo a presença de gases e vapores inflamáveis (Zonas 1 e 2, Grupos IIA, IIB+H</a:t>
            </a:r>
            <a:r>
              <a:rPr lang="pt-BR" sz="900" baseline="-25000" dirty="0">
                <a:latin typeface="Arial" panose="020B0604020202020204" pitchFamily="34" charset="0"/>
                <a:cs typeface="Arial" panose="020B0604020202020204" pitchFamily="34" charset="0"/>
              </a:rPr>
              <a:t>2</a:t>
            </a:r>
            <a:r>
              <a:rPr lang="pt-BR" sz="900" dirty="0">
                <a:latin typeface="Arial" panose="020B0604020202020204" pitchFamily="34" charset="0"/>
                <a:cs typeface="Arial" panose="020B0604020202020204" pitchFamily="34" charset="0"/>
              </a:rPr>
              <a:t>) e poeiras combustíveis (Zonas 21 e 22, Grupos IIIA, IIIB e IIIC). Deve ser consultado mapeamento de áreas classificadas para a correta instalação do equipamento.</a:t>
            </a:r>
          </a:p>
          <a:p>
            <a:pPr algn="just"/>
            <a:endParaRPr lang="pt-BR" sz="700" dirty="0">
              <a:latin typeface="Arial" panose="020B0604020202020204" pitchFamily="34" charset="0"/>
              <a:cs typeface="Arial" panose="020B0604020202020204" pitchFamily="34" charset="0"/>
            </a:endParaRPr>
          </a:p>
          <a:p>
            <a:pPr algn="just"/>
            <a:endParaRPr lang="pt-BR" sz="900" dirty="0">
              <a:latin typeface="Arial" panose="020B0604020202020204" pitchFamily="34" charset="0"/>
              <a:cs typeface="Arial" panose="020B0604020202020204" pitchFamily="34" charset="0"/>
            </a:endParaRPr>
          </a:p>
        </p:txBody>
      </p:sp>
      <p:sp>
        <p:nvSpPr>
          <p:cNvPr id="8" name="Retângulo com Único Canto Aparado 29">
            <a:extLst>
              <a:ext uri="{FF2B5EF4-FFF2-40B4-BE49-F238E27FC236}">
                <a16:creationId xmlns:a16="http://schemas.microsoft.com/office/drawing/2014/main" id="{F7BAE906-8E73-B3CC-1D03-BEBD2C8F6BCA}"/>
              </a:ext>
            </a:extLst>
          </p:cNvPr>
          <p:cNvSpPr/>
          <p:nvPr/>
        </p:nvSpPr>
        <p:spPr>
          <a:xfrm>
            <a:off x="139797" y="7998663"/>
            <a:ext cx="7241234"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CAMPO DE APLICAÇÃO</a:t>
            </a:r>
          </a:p>
        </p:txBody>
      </p:sp>
      <p:sp>
        <p:nvSpPr>
          <p:cNvPr id="9" name="Retângulo com Único Canto Aparado 31">
            <a:extLst>
              <a:ext uri="{FF2B5EF4-FFF2-40B4-BE49-F238E27FC236}">
                <a16:creationId xmlns:a16="http://schemas.microsoft.com/office/drawing/2014/main" id="{7F965B5B-62DF-05D4-A615-8AA900AFF8E5}"/>
              </a:ext>
            </a:extLst>
          </p:cNvPr>
          <p:cNvSpPr/>
          <p:nvPr/>
        </p:nvSpPr>
        <p:spPr>
          <a:xfrm>
            <a:off x="139797" y="8730471"/>
            <a:ext cx="7267886"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TRANSPORTE E ARMAZENAMENTO</a:t>
            </a:r>
          </a:p>
        </p:txBody>
      </p:sp>
      <p:sp>
        <p:nvSpPr>
          <p:cNvPr id="10" name="Retângulo 9">
            <a:extLst>
              <a:ext uri="{FF2B5EF4-FFF2-40B4-BE49-F238E27FC236}">
                <a16:creationId xmlns:a16="http://schemas.microsoft.com/office/drawing/2014/main" id="{BD0DE4C1-1C51-1DC4-3FB8-1AB5204367F6}"/>
              </a:ext>
            </a:extLst>
          </p:cNvPr>
          <p:cNvSpPr/>
          <p:nvPr/>
        </p:nvSpPr>
        <p:spPr>
          <a:xfrm>
            <a:off x="98993" y="8915333"/>
            <a:ext cx="7267886" cy="1477328"/>
          </a:xfrm>
          <a:prstGeom prst="rect">
            <a:avLst/>
          </a:prstGeom>
        </p:spPr>
        <p:txBody>
          <a:bodyPr wrap="square">
            <a:spAutoFit/>
          </a:bodyPr>
          <a:lstStyle/>
          <a:p>
            <a:pPr algn="just"/>
            <a:r>
              <a:rPr lang="pt-BR" sz="900" dirty="0">
                <a:latin typeface="Arial" panose="020B0604020202020204" pitchFamily="34" charset="0"/>
                <a:cs typeface="Arial" panose="020B0604020202020204" pitchFamily="34" charset="0"/>
              </a:rPr>
              <a:t>Durante o transporte, o equipamento deve ser protegido contra impactos ou vibrações fortes, e devem ser adotadas medidas adequadas para proteger contra a entrada de água decorrente de chuvas.</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O produto deve ser armazenado em local bem ventilado, sem gotejamento de água ou penetração de líquidos, com temperatura ambiente entre -20°C e +40°C e umidade relativa do ar não superior a 90% a 25°C.</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As luminárias devem ser armazenadas em local abrigado. O ambiente não deve conter gases, vapores ou poeiras corrosivas que possam afetar os componentes metálicos ou a isolação elétrica do produto. A embalagem original deverá ser mantida até o momento da utilização do equipamento.</a:t>
            </a:r>
          </a:p>
          <a:p>
            <a:pPr algn="just"/>
            <a:endParaRPr lang="pt-BR"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077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E7153-611F-AF19-EE9F-4336097B3A86}"/>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33079007-A744-7460-4C6D-C455D5D66010}"/>
              </a:ext>
            </a:extLst>
          </p:cNvPr>
          <p:cNvSpPr/>
          <p:nvPr/>
        </p:nvSpPr>
        <p:spPr>
          <a:xfrm>
            <a:off x="-7293" y="1"/>
            <a:ext cx="7568556" cy="540002"/>
          </a:xfrm>
          <a:prstGeom prst="rect">
            <a:avLst/>
          </a:prstGeom>
          <a:solidFill>
            <a:srgbClr val="D52B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1" name="Título 1">
            <a:extLst>
              <a:ext uri="{FF2B5EF4-FFF2-40B4-BE49-F238E27FC236}">
                <a16:creationId xmlns:a16="http://schemas.microsoft.com/office/drawing/2014/main" id="{38A660A1-8B12-6A0F-833D-90B6C3DE0BE8}"/>
              </a:ext>
            </a:extLst>
          </p:cNvPr>
          <p:cNvSpPr txBox="1">
            <a:spLocks/>
          </p:cNvSpPr>
          <p:nvPr/>
        </p:nvSpPr>
        <p:spPr>
          <a:xfrm>
            <a:off x="360040" y="83625"/>
            <a:ext cx="2484487" cy="449886"/>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tx1"/>
                </a:solidFill>
                <a:latin typeface="Rajdhani Medium" pitchFamily="2" charset="0"/>
                <a:ea typeface="+mj-ea"/>
                <a:cs typeface="Rajdhani Medium" pitchFamily="2" charset="0"/>
              </a:defRPr>
            </a:lvl1pPr>
          </a:lstStyle>
          <a:p>
            <a:r>
              <a:rPr lang="pt-BR" sz="2000" b="1" spc="-50" dirty="0">
                <a:solidFill>
                  <a:schemeClr val="bg1"/>
                </a:solidFill>
                <a:latin typeface="Britannic Bold" panose="020B0903060703020204" pitchFamily="34" charset="0"/>
                <a:cs typeface="Aharoni" panose="02010803020104030203" pitchFamily="2" charset="-79"/>
              </a:rPr>
              <a:t>BLOCO AUTÔNOMO</a:t>
            </a:r>
            <a:endParaRPr lang="pt-BR" sz="2000" b="1" spc="0" dirty="0">
              <a:solidFill>
                <a:schemeClr val="bg1"/>
              </a:solidFill>
              <a:latin typeface="Rajdhani Bold" panose="02000000000000000000" pitchFamily="2" charset="0"/>
              <a:cs typeface="Rajdhani Bold" panose="02000000000000000000" pitchFamily="2" charset="0"/>
            </a:endParaRPr>
          </a:p>
        </p:txBody>
      </p:sp>
      <p:sp>
        <p:nvSpPr>
          <p:cNvPr id="13" name="Retângulo 12">
            <a:extLst>
              <a:ext uri="{FF2B5EF4-FFF2-40B4-BE49-F238E27FC236}">
                <a16:creationId xmlns:a16="http://schemas.microsoft.com/office/drawing/2014/main" id="{D56653C9-3876-8ABF-299B-A2AEC30683CE}"/>
              </a:ext>
            </a:extLst>
          </p:cNvPr>
          <p:cNvSpPr/>
          <p:nvPr/>
        </p:nvSpPr>
        <p:spPr>
          <a:xfrm>
            <a:off x="-179809" y="10248899"/>
            <a:ext cx="7753129" cy="486000"/>
          </a:xfrm>
          <a:custGeom>
            <a:avLst/>
            <a:gdLst>
              <a:gd name="connsiteX0" fmla="*/ 0 w 7568556"/>
              <a:gd name="connsiteY0" fmla="*/ 0 h 888926"/>
              <a:gd name="connsiteX1" fmla="*/ 7568556 w 7568556"/>
              <a:gd name="connsiteY1" fmla="*/ 0 h 888926"/>
              <a:gd name="connsiteX2" fmla="*/ 7568556 w 7568556"/>
              <a:gd name="connsiteY2" fmla="*/ 888926 h 888926"/>
              <a:gd name="connsiteX3" fmla="*/ 0 w 7568556"/>
              <a:gd name="connsiteY3" fmla="*/ 888926 h 888926"/>
              <a:gd name="connsiteX4" fmla="*/ 0 w 7568556"/>
              <a:gd name="connsiteY4" fmla="*/ 0 h 888926"/>
              <a:gd name="connsiteX0" fmla="*/ 557213 w 7568556"/>
              <a:gd name="connsiteY0" fmla="*/ 0 h 893688"/>
              <a:gd name="connsiteX1" fmla="*/ 7568556 w 7568556"/>
              <a:gd name="connsiteY1" fmla="*/ 4762 h 893688"/>
              <a:gd name="connsiteX2" fmla="*/ 7568556 w 7568556"/>
              <a:gd name="connsiteY2" fmla="*/ 893688 h 893688"/>
              <a:gd name="connsiteX3" fmla="*/ 0 w 7568556"/>
              <a:gd name="connsiteY3" fmla="*/ 893688 h 893688"/>
              <a:gd name="connsiteX4" fmla="*/ 557213 w 7568556"/>
              <a:gd name="connsiteY4" fmla="*/ 0 h 893688"/>
              <a:gd name="connsiteX0" fmla="*/ 0 w 7011343"/>
              <a:gd name="connsiteY0" fmla="*/ 0 h 898451"/>
              <a:gd name="connsiteX1" fmla="*/ 7011343 w 7011343"/>
              <a:gd name="connsiteY1" fmla="*/ 4762 h 898451"/>
              <a:gd name="connsiteX2" fmla="*/ 7011343 w 7011343"/>
              <a:gd name="connsiteY2" fmla="*/ 893688 h 898451"/>
              <a:gd name="connsiteX3" fmla="*/ 385762 w 7011343"/>
              <a:gd name="connsiteY3" fmla="*/ 898451 h 898451"/>
              <a:gd name="connsiteX4" fmla="*/ 0 w 7011343"/>
              <a:gd name="connsiteY4" fmla="*/ 0 h 898451"/>
              <a:gd name="connsiteX0" fmla="*/ 0 w 6958956"/>
              <a:gd name="connsiteY0" fmla="*/ 176213 h 893689"/>
              <a:gd name="connsiteX1" fmla="*/ 6958956 w 6958956"/>
              <a:gd name="connsiteY1" fmla="*/ 0 h 893689"/>
              <a:gd name="connsiteX2" fmla="*/ 6958956 w 6958956"/>
              <a:gd name="connsiteY2" fmla="*/ 888926 h 893689"/>
              <a:gd name="connsiteX3" fmla="*/ 333375 w 6958956"/>
              <a:gd name="connsiteY3" fmla="*/ 893689 h 893689"/>
              <a:gd name="connsiteX4" fmla="*/ 0 w 6958956"/>
              <a:gd name="connsiteY4" fmla="*/ 176213 h 893689"/>
              <a:gd name="connsiteX0" fmla="*/ 0 w 6920856"/>
              <a:gd name="connsiteY0" fmla="*/ 333375 h 893689"/>
              <a:gd name="connsiteX1" fmla="*/ 6920856 w 6920856"/>
              <a:gd name="connsiteY1" fmla="*/ 0 h 893689"/>
              <a:gd name="connsiteX2" fmla="*/ 6920856 w 6920856"/>
              <a:gd name="connsiteY2" fmla="*/ 888926 h 893689"/>
              <a:gd name="connsiteX3" fmla="*/ 295275 w 6920856"/>
              <a:gd name="connsiteY3" fmla="*/ 893689 h 893689"/>
              <a:gd name="connsiteX4" fmla="*/ 0 w 6920856"/>
              <a:gd name="connsiteY4" fmla="*/ 333375 h 893689"/>
              <a:gd name="connsiteX0" fmla="*/ 0 w 6906569"/>
              <a:gd name="connsiteY0" fmla="*/ 471488 h 893689"/>
              <a:gd name="connsiteX1" fmla="*/ 6906569 w 6906569"/>
              <a:gd name="connsiteY1" fmla="*/ 0 h 893689"/>
              <a:gd name="connsiteX2" fmla="*/ 6906569 w 6906569"/>
              <a:gd name="connsiteY2" fmla="*/ 888926 h 893689"/>
              <a:gd name="connsiteX3" fmla="*/ 280988 w 6906569"/>
              <a:gd name="connsiteY3" fmla="*/ 893689 h 893689"/>
              <a:gd name="connsiteX4" fmla="*/ 0 w 6906569"/>
              <a:gd name="connsiteY4" fmla="*/ 471488 h 893689"/>
              <a:gd name="connsiteX0" fmla="*/ 0 w 6816082"/>
              <a:gd name="connsiteY0" fmla="*/ 423863 h 893689"/>
              <a:gd name="connsiteX1" fmla="*/ 6816082 w 6816082"/>
              <a:gd name="connsiteY1" fmla="*/ 0 h 893689"/>
              <a:gd name="connsiteX2" fmla="*/ 6816082 w 6816082"/>
              <a:gd name="connsiteY2" fmla="*/ 888926 h 893689"/>
              <a:gd name="connsiteX3" fmla="*/ 190501 w 6816082"/>
              <a:gd name="connsiteY3" fmla="*/ 893689 h 893689"/>
              <a:gd name="connsiteX4" fmla="*/ 0 w 6816082"/>
              <a:gd name="connsiteY4" fmla="*/ 423863 h 893689"/>
              <a:gd name="connsiteX0" fmla="*/ 0 w 6830369"/>
              <a:gd name="connsiteY0" fmla="*/ 0 h 469826"/>
              <a:gd name="connsiteX1" fmla="*/ 6830369 w 6830369"/>
              <a:gd name="connsiteY1" fmla="*/ 66674 h 469826"/>
              <a:gd name="connsiteX2" fmla="*/ 6816082 w 6830369"/>
              <a:gd name="connsiteY2" fmla="*/ 465063 h 469826"/>
              <a:gd name="connsiteX3" fmla="*/ 190501 w 6830369"/>
              <a:gd name="connsiteY3" fmla="*/ 469826 h 469826"/>
              <a:gd name="connsiteX4" fmla="*/ 0 w 6830369"/>
              <a:gd name="connsiteY4" fmla="*/ 0 h 469826"/>
              <a:gd name="connsiteX0" fmla="*/ 0 w 6830369"/>
              <a:gd name="connsiteY0" fmla="*/ 0 h 469826"/>
              <a:gd name="connsiteX1" fmla="*/ 6830369 w 6830369"/>
              <a:gd name="connsiteY1" fmla="*/ 66674 h 469826"/>
              <a:gd name="connsiteX2" fmla="*/ 6700837 w 6830369"/>
              <a:gd name="connsiteY2" fmla="*/ 95423 h 469826"/>
              <a:gd name="connsiteX3" fmla="*/ 6816082 w 6830369"/>
              <a:gd name="connsiteY3" fmla="*/ 465063 h 469826"/>
              <a:gd name="connsiteX4" fmla="*/ 190501 w 6830369"/>
              <a:gd name="connsiteY4" fmla="*/ 469826 h 469826"/>
              <a:gd name="connsiteX5" fmla="*/ 0 w 6830369"/>
              <a:gd name="connsiteY5" fmla="*/ 0 h 469826"/>
              <a:gd name="connsiteX0" fmla="*/ 0 w 6830369"/>
              <a:gd name="connsiteY0" fmla="*/ 19177 h 489003"/>
              <a:gd name="connsiteX1" fmla="*/ 6830369 w 6830369"/>
              <a:gd name="connsiteY1" fmla="*/ 85851 h 489003"/>
              <a:gd name="connsiteX2" fmla="*/ 6800849 w 6830369"/>
              <a:gd name="connsiteY2" fmla="*/ 300 h 489003"/>
              <a:gd name="connsiteX3" fmla="*/ 6816082 w 6830369"/>
              <a:gd name="connsiteY3" fmla="*/ 484240 h 489003"/>
              <a:gd name="connsiteX4" fmla="*/ 190501 w 6830369"/>
              <a:gd name="connsiteY4" fmla="*/ 489003 h 489003"/>
              <a:gd name="connsiteX5" fmla="*/ 0 w 6830369"/>
              <a:gd name="connsiteY5" fmla="*/ 19177 h 489003"/>
              <a:gd name="connsiteX0" fmla="*/ 0 w 6830369"/>
              <a:gd name="connsiteY0" fmla="*/ 0 h 469826"/>
              <a:gd name="connsiteX1" fmla="*/ 6830369 w 6830369"/>
              <a:gd name="connsiteY1" fmla="*/ 66674 h 469826"/>
              <a:gd name="connsiteX2" fmla="*/ 6781799 w 6830369"/>
              <a:gd name="connsiteY2" fmla="*/ 224011 h 469826"/>
              <a:gd name="connsiteX3" fmla="*/ 6816082 w 6830369"/>
              <a:gd name="connsiteY3" fmla="*/ 465063 h 469826"/>
              <a:gd name="connsiteX4" fmla="*/ 190501 w 6830369"/>
              <a:gd name="connsiteY4" fmla="*/ 469826 h 469826"/>
              <a:gd name="connsiteX5" fmla="*/ 0 w 6830369"/>
              <a:gd name="connsiteY5" fmla="*/ 0 h 469826"/>
              <a:gd name="connsiteX0" fmla="*/ 0 w 6816082"/>
              <a:gd name="connsiteY0" fmla="*/ 19051 h 488877"/>
              <a:gd name="connsiteX1" fmla="*/ 6801794 w 6816082"/>
              <a:gd name="connsiteY1" fmla="*/ 0 h 488877"/>
              <a:gd name="connsiteX2" fmla="*/ 6781799 w 6816082"/>
              <a:gd name="connsiteY2" fmla="*/ 243062 h 488877"/>
              <a:gd name="connsiteX3" fmla="*/ 6816082 w 6816082"/>
              <a:gd name="connsiteY3" fmla="*/ 484114 h 488877"/>
              <a:gd name="connsiteX4" fmla="*/ 190501 w 6816082"/>
              <a:gd name="connsiteY4" fmla="*/ 488877 h 488877"/>
              <a:gd name="connsiteX5" fmla="*/ 0 w 6816082"/>
              <a:gd name="connsiteY5" fmla="*/ 19051 h 488877"/>
              <a:gd name="connsiteX0" fmla="*/ 0 w 6816082"/>
              <a:gd name="connsiteY0" fmla="*/ 19051 h 488877"/>
              <a:gd name="connsiteX1" fmla="*/ 6801794 w 6816082"/>
              <a:gd name="connsiteY1" fmla="*/ 0 h 488877"/>
              <a:gd name="connsiteX2" fmla="*/ 6815136 w 6816082"/>
              <a:gd name="connsiteY2" fmla="*/ 195437 h 488877"/>
              <a:gd name="connsiteX3" fmla="*/ 6816082 w 6816082"/>
              <a:gd name="connsiteY3" fmla="*/ 484114 h 488877"/>
              <a:gd name="connsiteX4" fmla="*/ 190501 w 6816082"/>
              <a:gd name="connsiteY4" fmla="*/ 488877 h 488877"/>
              <a:gd name="connsiteX5" fmla="*/ 0 w 6816082"/>
              <a:gd name="connsiteY5" fmla="*/ 19051 h 488877"/>
              <a:gd name="connsiteX0" fmla="*/ 0 w 6820844"/>
              <a:gd name="connsiteY0" fmla="*/ 19051 h 488877"/>
              <a:gd name="connsiteX1" fmla="*/ 6820844 w 6820844"/>
              <a:gd name="connsiteY1" fmla="*/ 0 h 488877"/>
              <a:gd name="connsiteX2" fmla="*/ 6815136 w 6820844"/>
              <a:gd name="connsiteY2" fmla="*/ 195437 h 488877"/>
              <a:gd name="connsiteX3" fmla="*/ 6816082 w 6820844"/>
              <a:gd name="connsiteY3" fmla="*/ 484114 h 488877"/>
              <a:gd name="connsiteX4" fmla="*/ 190501 w 6820844"/>
              <a:gd name="connsiteY4" fmla="*/ 488877 h 488877"/>
              <a:gd name="connsiteX5" fmla="*/ 0 w 6820844"/>
              <a:gd name="connsiteY5" fmla="*/ 19051 h 488877"/>
              <a:gd name="connsiteX0" fmla="*/ 0 w 6811319"/>
              <a:gd name="connsiteY0" fmla="*/ 0 h 498401"/>
              <a:gd name="connsiteX1" fmla="*/ 6811319 w 6811319"/>
              <a:gd name="connsiteY1" fmla="*/ 9524 h 498401"/>
              <a:gd name="connsiteX2" fmla="*/ 6805611 w 6811319"/>
              <a:gd name="connsiteY2" fmla="*/ 204961 h 498401"/>
              <a:gd name="connsiteX3" fmla="*/ 6806557 w 6811319"/>
              <a:gd name="connsiteY3" fmla="*/ 493638 h 498401"/>
              <a:gd name="connsiteX4" fmla="*/ 180976 w 6811319"/>
              <a:gd name="connsiteY4" fmla="*/ 498401 h 498401"/>
              <a:gd name="connsiteX5" fmla="*/ 0 w 6811319"/>
              <a:gd name="connsiteY5" fmla="*/ 0 h 49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11319" h="498401">
                <a:moveTo>
                  <a:pt x="0" y="0"/>
                </a:moveTo>
                <a:lnTo>
                  <a:pt x="6811319" y="9524"/>
                </a:lnTo>
                <a:cubicBezTo>
                  <a:pt x="6811004" y="15932"/>
                  <a:pt x="6805926" y="198553"/>
                  <a:pt x="6805611" y="204961"/>
                </a:cubicBezTo>
                <a:cubicBezTo>
                  <a:pt x="6805926" y="301187"/>
                  <a:pt x="6806242" y="397412"/>
                  <a:pt x="6806557" y="493638"/>
                </a:cubicBezTo>
                <a:lnTo>
                  <a:pt x="180976" y="498401"/>
                </a:lnTo>
                <a:lnTo>
                  <a:pt x="0" y="0"/>
                </a:lnTo>
                <a:close/>
              </a:path>
            </a:pathLst>
          </a:custGeom>
          <a:solidFill>
            <a:srgbClr val="D52B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15" name="Imagem 14">
            <a:extLst>
              <a:ext uri="{FF2B5EF4-FFF2-40B4-BE49-F238E27FC236}">
                <a16:creationId xmlns:a16="http://schemas.microsoft.com/office/drawing/2014/main" id="{24D33B69-0051-DCE6-15B6-E92FA5ABE61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714"/>
          <a:stretch/>
        </p:blipFill>
        <p:spPr>
          <a:xfrm>
            <a:off x="756295" y="10284668"/>
            <a:ext cx="5720546" cy="426861"/>
          </a:xfrm>
          <a:prstGeom prst="rect">
            <a:avLst/>
          </a:prstGeom>
        </p:spPr>
      </p:pic>
      <p:sp>
        <p:nvSpPr>
          <p:cNvPr id="44" name="Título 1">
            <a:extLst>
              <a:ext uri="{FF2B5EF4-FFF2-40B4-BE49-F238E27FC236}">
                <a16:creationId xmlns:a16="http://schemas.microsoft.com/office/drawing/2014/main" id="{3C826448-DE8F-7C81-2AD4-245F56C47291}"/>
              </a:ext>
            </a:extLst>
          </p:cNvPr>
          <p:cNvSpPr txBox="1">
            <a:spLocks/>
          </p:cNvSpPr>
          <p:nvPr/>
        </p:nvSpPr>
        <p:spPr>
          <a:xfrm>
            <a:off x="6660951" y="10384612"/>
            <a:ext cx="805847" cy="246931"/>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bg1"/>
                </a:solidFill>
                <a:latin typeface="Rajdhani Medium" pitchFamily="2" charset="0"/>
                <a:ea typeface="+mj-ea"/>
                <a:cs typeface="Rajdhani Medium" pitchFamily="2" charset="0"/>
              </a:defRPr>
            </a:lvl1pPr>
          </a:lstStyle>
          <a:p>
            <a:pPr algn="ctr"/>
            <a:r>
              <a:rPr lang="pt-BR" sz="1000" b="1" dirty="0">
                <a:latin typeface="Times New Roman" panose="02020603050405020304" pitchFamily="18" charset="0"/>
                <a:cs typeface="Times New Roman" panose="02020603050405020304" pitchFamily="18" charset="0"/>
              </a:rPr>
              <a:t>Página </a:t>
            </a:r>
            <a:fld id="{2E3A9F7C-D5E5-4607-8C06-A7D8BA7F629E}" type="slidenum">
              <a:rPr lang="pt-BR" sz="1000" b="1" smtClean="0">
                <a:latin typeface="Times New Roman" panose="02020603050405020304" pitchFamily="18" charset="0"/>
                <a:cs typeface="Times New Roman" panose="02020603050405020304" pitchFamily="18" charset="0"/>
              </a:rPr>
              <a:t>4</a:t>
            </a:fld>
            <a:br>
              <a:rPr lang="pt-BR" sz="1400" b="1" dirty="0"/>
            </a:br>
            <a:endParaRPr lang="pt-BR" sz="1400" b="1" dirty="0"/>
          </a:p>
        </p:txBody>
      </p:sp>
      <p:sp>
        <p:nvSpPr>
          <p:cNvPr id="21" name="Título 1">
            <a:extLst>
              <a:ext uri="{FF2B5EF4-FFF2-40B4-BE49-F238E27FC236}">
                <a16:creationId xmlns:a16="http://schemas.microsoft.com/office/drawing/2014/main" id="{9C524E23-8F18-1B47-7AA6-6198F06929CD}"/>
              </a:ext>
            </a:extLst>
          </p:cNvPr>
          <p:cNvSpPr txBox="1">
            <a:spLocks/>
          </p:cNvSpPr>
          <p:nvPr/>
        </p:nvSpPr>
        <p:spPr>
          <a:xfrm>
            <a:off x="5292799" y="90116"/>
            <a:ext cx="2088232" cy="360040"/>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tx1"/>
                </a:solidFill>
                <a:latin typeface="Rajdhani Medium" pitchFamily="2" charset="0"/>
                <a:ea typeface="+mj-ea"/>
                <a:cs typeface="Rajdhani Medium" pitchFamily="2" charset="0"/>
              </a:defRPr>
            </a:lvl1pPr>
          </a:lstStyle>
          <a:p>
            <a:r>
              <a:rPr lang="pt-BR" sz="2000" b="1" spc="-50" dirty="0">
                <a:solidFill>
                  <a:schemeClr val="bg1"/>
                </a:solidFill>
                <a:latin typeface="Britannic Bold" panose="020B0903060703020204" pitchFamily="34" charset="0"/>
                <a:cs typeface="Aharoni" panose="02010803020104030203" pitchFamily="2" charset="-79"/>
              </a:rPr>
              <a:t>MXPA1491B</a:t>
            </a:r>
            <a:endParaRPr lang="pt-BR" sz="2000" b="1" spc="0" dirty="0">
              <a:solidFill>
                <a:schemeClr val="bg1"/>
              </a:solidFill>
              <a:latin typeface="Rajdhani Bold" panose="02000000000000000000" pitchFamily="2" charset="0"/>
              <a:cs typeface="Rajdhani Bold" panose="02000000000000000000" pitchFamily="2" charset="0"/>
            </a:endParaRPr>
          </a:p>
        </p:txBody>
      </p:sp>
      <p:sp>
        <p:nvSpPr>
          <p:cNvPr id="28" name="Retângulo com Único Canto Aparado 27">
            <a:extLst>
              <a:ext uri="{FF2B5EF4-FFF2-40B4-BE49-F238E27FC236}">
                <a16:creationId xmlns:a16="http://schemas.microsoft.com/office/drawing/2014/main" id="{2B14C809-9F90-D149-A2FC-98A48B0727BC}"/>
              </a:ext>
            </a:extLst>
          </p:cNvPr>
          <p:cNvSpPr/>
          <p:nvPr/>
        </p:nvSpPr>
        <p:spPr>
          <a:xfrm>
            <a:off x="180231" y="578715"/>
            <a:ext cx="7200800"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INSTALAÇÃO</a:t>
            </a:r>
          </a:p>
        </p:txBody>
      </p:sp>
      <p:sp>
        <p:nvSpPr>
          <p:cNvPr id="5" name="Retângulo 4">
            <a:extLst>
              <a:ext uri="{FF2B5EF4-FFF2-40B4-BE49-F238E27FC236}">
                <a16:creationId xmlns:a16="http://schemas.microsoft.com/office/drawing/2014/main" id="{BD798CC3-4A9C-90F1-0D6A-60914A79F33B}"/>
              </a:ext>
            </a:extLst>
          </p:cNvPr>
          <p:cNvSpPr/>
          <p:nvPr/>
        </p:nvSpPr>
        <p:spPr>
          <a:xfrm>
            <a:off x="180230" y="1023623"/>
            <a:ext cx="3534660" cy="4893647"/>
          </a:xfrm>
          <a:prstGeom prst="rect">
            <a:avLst/>
          </a:prstGeom>
        </p:spPr>
        <p:txBody>
          <a:bodyPr wrap="square">
            <a:spAutoFit/>
          </a:bodyPr>
          <a:lstStyle/>
          <a:p>
            <a:pPr algn="just"/>
            <a:r>
              <a:rPr lang="pt-BR" sz="900" dirty="0">
                <a:latin typeface="Arial" panose="020B0604020202020204" pitchFamily="34" charset="0"/>
                <a:cs typeface="Arial" panose="020B0604020202020204" pitchFamily="34" charset="0"/>
              </a:rPr>
              <a:t>As juntas a prova de explosão devem estar devidamente engraxadas para garantir a proteção contra corrosão e melhorar a vedação. Pode-se utilizar graxa antioxidante, não condutiva, apropriadas para equipamentos a prova de explosão. Não utilizar silicone, veda rosca ou qualquer outro tipo de selante nas conexões, acessórios, prensa-cabos ou bujões.</a:t>
            </a:r>
          </a:p>
          <a:p>
            <a:pPr algn="just"/>
            <a:endParaRPr lang="pt-BR" sz="8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Juntas flangeadas ou roscadas a prova de explosão não podem ser pintadas. Partes usinadas (flanges) e roscadas devem ser preservadas, as mesmas não devem ser riscadas, arranhadas ou danificadas.</a:t>
            </a:r>
          </a:p>
          <a:p>
            <a:pPr algn="just"/>
            <a:endParaRPr lang="pt-BR" sz="8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Deve-se verificar o grau de proteção IP do equipamento, se está de acordo com área antes da instalação.</a:t>
            </a:r>
          </a:p>
          <a:p>
            <a:pPr algn="just"/>
            <a:endParaRPr lang="pt-BR" sz="8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Na utilização de conexões, acessórios, prensa-cabos, os mesmos devem ter certificado válido para área classificada, estar de acordo com o tipo de proteção e EPL do produto e grau de proteção IP, os mesmos devem ser instalados de acordo com ABNT NBR IEC 60079-14.</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Entradas roscadas não utilizadas devem obrigatoriamente ser obstruídas por bujão do mesmo material do invólucro, tipo de proteção e EPL.</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É de responsabilidade do usuário assegurar que o equipamento seja instalado em atendimento às normas pertinentes para instalações elétricas em atmosferas explosivas, ABNT NBR IEC 60079-14 e as recomendações deste manual. </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Fixe o suporte do bloco autônomo em parede ou estrutura adequada, utilize parafusos e acessórios como arruelas lisa e de pressão de acordo com o diâmetro do furo dós pés, ver figura 01 (a), (b) e (c).</a:t>
            </a:r>
          </a:p>
          <a:p>
            <a:pPr lvl="0" algn="just"/>
            <a:endParaRPr lang="pt-BR" sz="900" dirty="0">
              <a:latin typeface="Arial" panose="020B0604020202020204" pitchFamily="34" charset="0"/>
              <a:cs typeface="Arial" panose="020B0604020202020204" pitchFamily="34" charset="0"/>
            </a:endParaRPr>
          </a:p>
        </p:txBody>
      </p:sp>
      <p:sp>
        <p:nvSpPr>
          <p:cNvPr id="12" name="Retângulo 11"/>
          <p:cNvSpPr/>
          <p:nvPr/>
        </p:nvSpPr>
        <p:spPr>
          <a:xfrm>
            <a:off x="1541593" y="5665974"/>
            <a:ext cx="733660" cy="230832"/>
          </a:xfrm>
          <a:prstGeom prst="rect">
            <a:avLst/>
          </a:prstGeom>
        </p:spPr>
        <p:txBody>
          <a:bodyPr wrap="square">
            <a:spAutoFit/>
          </a:bodyPr>
          <a:lstStyle/>
          <a:p>
            <a:pPr algn="just"/>
            <a:r>
              <a:rPr lang="pt-BR" sz="900" b="1" dirty="0">
                <a:latin typeface="Arial" panose="020B0604020202020204" pitchFamily="34" charset="0"/>
                <a:cs typeface="Arial" panose="020B0604020202020204" pitchFamily="34" charset="0"/>
              </a:rPr>
              <a:t>Figura 01</a:t>
            </a:r>
          </a:p>
        </p:txBody>
      </p:sp>
      <p:pic>
        <p:nvPicPr>
          <p:cNvPr id="16" name="Imagem 15">
            <a:extLst>
              <a:ext uri="{FF2B5EF4-FFF2-40B4-BE49-F238E27FC236}">
                <a16:creationId xmlns:a16="http://schemas.microsoft.com/office/drawing/2014/main" id="{F0C3CAD9-3C11-80E5-034A-CCF7453D6334}"/>
              </a:ext>
            </a:extLst>
          </p:cNvPr>
          <p:cNvPicPr>
            <a:picLocks noChangeAspect="1"/>
          </p:cNvPicPr>
          <p:nvPr/>
        </p:nvPicPr>
        <p:blipFill>
          <a:blip r:embed="rId3"/>
          <a:stretch>
            <a:fillRect/>
          </a:stretch>
        </p:blipFill>
        <p:spPr>
          <a:xfrm>
            <a:off x="360040" y="5896806"/>
            <a:ext cx="1300555" cy="1992877"/>
          </a:xfrm>
          <a:prstGeom prst="rect">
            <a:avLst/>
          </a:prstGeom>
        </p:spPr>
      </p:pic>
      <p:sp>
        <p:nvSpPr>
          <p:cNvPr id="17" name="Retângulo 16"/>
          <p:cNvSpPr/>
          <p:nvPr/>
        </p:nvSpPr>
        <p:spPr>
          <a:xfrm>
            <a:off x="626208" y="7879395"/>
            <a:ext cx="1034387" cy="230832"/>
          </a:xfrm>
          <a:prstGeom prst="rect">
            <a:avLst/>
          </a:prstGeom>
        </p:spPr>
        <p:txBody>
          <a:bodyPr wrap="square">
            <a:spAutoFit/>
          </a:bodyPr>
          <a:lstStyle/>
          <a:p>
            <a:pPr algn="ctr"/>
            <a:r>
              <a:rPr lang="pt-BR" sz="900" b="1" dirty="0">
                <a:latin typeface="Arial" panose="020B0604020202020204" pitchFamily="34" charset="0"/>
                <a:cs typeface="Arial" panose="020B0604020202020204" pitchFamily="34" charset="0"/>
              </a:rPr>
              <a:t>(a) B105</a:t>
            </a:r>
          </a:p>
        </p:txBody>
      </p:sp>
      <p:pic>
        <p:nvPicPr>
          <p:cNvPr id="19" name="Imagem 18">
            <a:extLst>
              <a:ext uri="{FF2B5EF4-FFF2-40B4-BE49-F238E27FC236}">
                <a16:creationId xmlns:a16="http://schemas.microsoft.com/office/drawing/2014/main" id="{7EB61A4C-C935-D119-3703-DC7B710B0E04}"/>
              </a:ext>
            </a:extLst>
          </p:cNvPr>
          <p:cNvPicPr>
            <a:picLocks noChangeAspect="1"/>
          </p:cNvPicPr>
          <p:nvPr/>
        </p:nvPicPr>
        <p:blipFill>
          <a:blip r:embed="rId4"/>
          <a:stretch>
            <a:fillRect/>
          </a:stretch>
        </p:blipFill>
        <p:spPr>
          <a:xfrm>
            <a:off x="1974164" y="5928644"/>
            <a:ext cx="1740726" cy="2093765"/>
          </a:xfrm>
          <a:prstGeom prst="rect">
            <a:avLst/>
          </a:prstGeom>
        </p:spPr>
      </p:pic>
      <p:pic>
        <p:nvPicPr>
          <p:cNvPr id="26" name="Imagem 25">
            <a:extLst>
              <a:ext uri="{FF2B5EF4-FFF2-40B4-BE49-F238E27FC236}">
                <a16:creationId xmlns:a16="http://schemas.microsoft.com/office/drawing/2014/main" id="{AC5DD954-2B8E-14F6-645D-AF5878A90A2F}"/>
              </a:ext>
            </a:extLst>
          </p:cNvPr>
          <p:cNvPicPr>
            <a:picLocks noChangeAspect="1"/>
          </p:cNvPicPr>
          <p:nvPr/>
        </p:nvPicPr>
        <p:blipFill>
          <a:blip r:embed="rId5"/>
          <a:stretch>
            <a:fillRect/>
          </a:stretch>
        </p:blipFill>
        <p:spPr>
          <a:xfrm>
            <a:off x="386113" y="8276486"/>
            <a:ext cx="1640858" cy="1921080"/>
          </a:xfrm>
          <a:prstGeom prst="rect">
            <a:avLst/>
          </a:prstGeom>
        </p:spPr>
      </p:pic>
      <p:sp>
        <p:nvSpPr>
          <p:cNvPr id="36" name="Retângulo 35"/>
          <p:cNvSpPr/>
          <p:nvPr/>
        </p:nvSpPr>
        <p:spPr>
          <a:xfrm>
            <a:off x="2513718" y="8028344"/>
            <a:ext cx="1034387" cy="230832"/>
          </a:xfrm>
          <a:prstGeom prst="rect">
            <a:avLst/>
          </a:prstGeom>
        </p:spPr>
        <p:txBody>
          <a:bodyPr wrap="square">
            <a:spAutoFit/>
          </a:bodyPr>
          <a:lstStyle/>
          <a:p>
            <a:pPr algn="ctr"/>
            <a:r>
              <a:rPr lang="pt-BR" sz="900" b="1" dirty="0">
                <a:latin typeface="Arial" panose="020B0604020202020204" pitchFamily="34" charset="0"/>
                <a:cs typeface="Arial" panose="020B0604020202020204" pitchFamily="34" charset="0"/>
              </a:rPr>
              <a:t>(b) B202</a:t>
            </a:r>
          </a:p>
        </p:txBody>
      </p:sp>
      <p:sp>
        <p:nvSpPr>
          <p:cNvPr id="37" name="Retângulo 36"/>
          <p:cNvSpPr/>
          <p:nvPr/>
        </p:nvSpPr>
        <p:spPr>
          <a:xfrm>
            <a:off x="1829642" y="9052360"/>
            <a:ext cx="1368152" cy="369332"/>
          </a:xfrm>
          <a:prstGeom prst="rect">
            <a:avLst/>
          </a:prstGeom>
        </p:spPr>
        <p:txBody>
          <a:bodyPr wrap="square">
            <a:spAutoFit/>
          </a:bodyPr>
          <a:lstStyle/>
          <a:p>
            <a:pPr algn="ctr"/>
            <a:r>
              <a:rPr lang="pt-BR" sz="900" b="1" dirty="0">
                <a:latin typeface="Arial" panose="020B0604020202020204" pitchFamily="34" charset="0"/>
                <a:cs typeface="Arial" panose="020B0604020202020204" pitchFamily="34" charset="0"/>
              </a:rPr>
              <a:t>(c) B204 </a:t>
            </a:r>
          </a:p>
          <a:p>
            <a:pPr algn="ctr"/>
            <a:r>
              <a:rPr lang="pt-BR" sz="900" b="1" dirty="0">
                <a:latin typeface="Arial" panose="020B0604020202020204" pitchFamily="34" charset="0"/>
                <a:cs typeface="Arial" panose="020B0604020202020204" pitchFamily="34" charset="0"/>
              </a:rPr>
              <a:t>     B205</a:t>
            </a:r>
          </a:p>
        </p:txBody>
      </p:sp>
      <p:sp>
        <p:nvSpPr>
          <p:cNvPr id="42" name="Retângulo com Único Canto Aparado 37">
            <a:extLst>
              <a:ext uri="{FF2B5EF4-FFF2-40B4-BE49-F238E27FC236}">
                <a16:creationId xmlns:a16="http://schemas.microsoft.com/office/drawing/2014/main" id="{7CB5CD70-1DD0-11AA-F0F1-9EB213194B3F}"/>
              </a:ext>
            </a:extLst>
          </p:cNvPr>
          <p:cNvSpPr/>
          <p:nvPr/>
        </p:nvSpPr>
        <p:spPr>
          <a:xfrm>
            <a:off x="180230" y="809913"/>
            <a:ext cx="3534660"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MECÂNICA</a:t>
            </a:r>
          </a:p>
        </p:txBody>
      </p:sp>
      <p:sp>
        <p:nvSpPr>
          <p:cNvPr id="47" name="Retângulo com Único Canto Aparado 37">
            <a:extLst>
              <a:ext uri="{FF2B5EF4-FFF2-40B4-BE49-F238E27FC236}">
                <a16:creationId xmlns:a16="http://schemas.microsoft.com/office/drawing/2014/main" id="{6E8BB4B7-7924-05DF-ECC3-FF9155958B7C}"/>
              </a:ext>
            </a:extLst>
          </p:cNvPr>
          <p:cNvSpPr/>
          <p:nvPr/>
        </p:nvSpPr>
        <p:spPr>
          <a:xfrm>
            <a:off x="3816633" y="806783"/>
            <a:ext cx="3564398"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ELÉTRICA</a:t>
            </a:r>
          </a:p>
        </p:txBody>
      </p:sp>
      <p:sp>
        <p:nvSpPr>
          <p:cNvPr id="56" name="Retângulo 55">
            <a:extLst>
              <a:ext uri="{FF2B5EF4-FFF2-40B4-BE49-F238E27FC236}">
                <a16:creationId xmlns:a16="http://schemas.microsoft.com/office/drawing/2014/main" id="{7DC6633B-5591-FB7D-1B06-9774004D9873}"/>
              </a:ext>
            </a:extLst>
          </p:cNvPr>
          <p:cNvSpPr/>
          <p:nvPr/>
        </p:nvSpPr>
        <p:spPr>
          <a:xfrm>
            <a:off x="3780632" y="1023623"/>
            <a:ext cx="3564398" cy="5632311"/>
          </a:xfrm>
          <a:prstGeom prst="rect">
            <a:avLst/>
          </a:prstGeom>
        </p:spPr>
        <p:txBody>
          <a:bodyPr wrap="square">
            <a:spAutoFit/>
          </a:bodyPr>
          <a:lstStyle/>
          <a:p>
            <a:pPr algn="just"/>
            <a:r>
              <a:rPr lang="pt-BR" sz="900" dirty="0">
                <a:latin typeface="Arial" panose="020B0604020202020204" pitchFamily="34" charset="0"/>
                <a:cs typeface="Arial" panose="020B0604020202020204" pitchFamily="34" charset="0"/>
              </a:rPr>
              <a:t>Antes da instalação, verifique na plaqueta do produto se as características elétricas são compatíveis com a rede de alimentação.</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Equipamento Classe I: o condutor de proteção (terra) deve ser conectado ao terminal externo de aterramento do bloco autônomo, conforme Figura 01 (a) e (b).</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Utilize ferramenta adequada para aperto do prensa-cabo, evitando danos ao cabo e à vedação. O aperto excessivo pode comprometer o grau de proteção e a segurança para atmosferas explosivas.</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Adote os devidos cuidados na conexão dos condutores, prevenindo falhas de isolação e </a:t>
            </a:r>
            <a:r>
              <a:rPr lang="pt-BR" sz="900" dirty="0" err="1">
                <a:latin typeface="Arial" panose="020B0604020202020204" pitchFamily="34" charset="0"/>
                <a:cs typeface="Arial" panose="020B0604020202020204" pitchFamily="34" charset="0"/>
              </a:rPr>
              <a:t>curto-circuitos</a:t>
            </a:r>
            <a:r>
              <a:rPr lang="pt-BR" sz="900" dirty="0">
                <a:latin typeface="Arial" panose="020B0604020202020204" pitchFamily="34" charset="0"/>
                <a:cs typeface="Arial" panose="020B0604020202020204" pitchFamily="34" charset="0"/>
              </a:rPr>
              <a:t>.</a:t>
            </a:r>
          </a:p>
          <a:p>
            <a:pPr marL="171450" indent="-171450" algn="just">
              <a:buFont typeface="Arial" panose="020B0604020202020204" pitchFamily="34" charset="0"/>
              <a:buChar char="•"/>
            </a:pPr>
            <a:r>
              <a:rPr lang="pt-BR" sz="900" dirty="0">
                <a:latin typeface="Arial" panose="020B0604020202020204" pitchFamily="34" charset="0"/>
                <a:cs typeface="Arial" panose="020B0604020202020204" pitchFamily="34" charset="0"/>
              </a:rPr>
              <a:t>Para instalações com unidade seladora e sistema de eletroduto, utilize cabos singelos.</a:t>
            </a:r>
          </a:p>
          <a:p>
            <a:pPr marL="171450" indent="-171450" algn="just">
              <a:buFont typeface="Arial" panose="020B0604020202020204" pitchFamily="34" charset="0"/>
              <a:buChar char="•"/>
            </a:pPr>
            <a:r>
              <a:rPr lang="pt-BR" sz="900" dirty="0">
                <a:latin typeface="Arial" panose="020B0604020202020204" pitchFamily="34" charset="0"/>
                <a:cs typeface="Arial" panose="020B0604020202020204" pitchFamily="34" charset="0"/>
              </a:rPr>
              <a:t>Para instalações com prensa-cabo, utilize cabo multipolar.</a:t>
            </a:r>
          </a:p>
          <a:p>
            <a:pPr marL="171450" indent="-171450" algn="just">
              <a:buFont typeface="Arial" panose="020B0604020202020204" pitchFamily="34" charset="0"/>
              <a:buChar char="•"/>
            </a:pPr>
            <a:r>
              <a:rPr lang="pt-BR" sz="900" dirty="0">
                <a:latin typeface="Arial" panose="020B0604020202020204" pitchFamily="34" charset="0"/>
                <a:cs typeface="Arial" panose="020B0604020202020204" pitchFamily="34" charset="0"/>
              </a:rPr>
              <a:t>A instalação deve atender à ABNT NBR IEC 60079-14.</a:t>
            </a:r>
          </a:p>
          <a:p>
            <a:pPr algn="just"/>
            <a:endParaRPr lang="pt-BR" sz="900" dirty="0">
              <a:latin typeface="Arial" panose="020B0604020202020204" pitchFamily="34" charset="0"/>
              <a:cs typeface="Arial" panose="020B0604020202020204" pitchFamily="34" charset="0"/>
            </a:endParaRPr>
          </a:p>
          <a:p>
            <a:pPr algn="just"/>
            <a:r>
              <a:rPr lang="pt-BR" sz="900" b="1" dirty="0">
                <a:latin typeface="Arial" panose="020B0604020202020204" pitchFamily="34" charset="0"/>
                <a:cs typeface="Arial" panose="020B0604020202020204" pitchFamily="34" charset="0"/>
              </a:rPr>
              <a:t>Procedimento de Conexão</a:t>
            </a:r>
          </a:p>
          <a:p>
            <a:pPr marL="228600" indent="-228600" algn="just">
              <a:buFont typeface="+mj-lt"/>
              <a:buAutoNum type="arabicPeriod"/>
            </a:pPr>
            <a:r>
              <a:rPr lang="pt-BR" sz="900" dirty="0">
                <a:latin typeface="Arial" panose="020B0604020202020204" pitchFamily="34" charset="0"/>
                <a:cs typeface="Arial" panose="020B0604020202020204" pitchFamily="34" charset="0"/>
              </a:rPr>
              <a:t>Remova os parafusos sextavados M8 da tampa de forma cruzada, conforme Figura 03.</a:t>
            </a:r>
          </a:p>
          <a:p>
            <a:pPr marL="228600" indent="-228600" algn="just">
              <a:buFont typeface="+mj-lt"/>
              <a:buAutoNum type="arabicPeriod"/>
            </a:pPr>
            <a:r>
              <a:rPr lang="pt-BR" sz="900" dirty="0">
                <a:latin typeface="Arial" panose="020B0604020202020204" pitchFamily="34" charset="0"/>
                <a:cs typeface="Arial" panose="020B0604020202020204" pitchFamily="34" charset="0"/>
              </a:rPr>
              <a:t>Com o equipamento alimentado pela rede elétrica e pronto para operação, realize a conexão do condutor positivo da bateria.</a:t>
            </a:r>
          </a:p>
          <a:p>
            <a:pPr marL="228600" indent="-228600" algn="just">
              <a:buFont typeface="+mj-lt"/>
              <a:buAutoNum type="arabicPeriod"/>
            </a:pPr>
            <a:r>
              <a:rPr lang="pt-BR" sz="900" dirty="0">
                <a:latin typeface="Arial" panose="020B0604020202020204" pitchFamily="34" charset="0"/>
                <a:cs typeface="Arial" panose="020B0604020202020204" pitchFamily="34" charset="0"/>
              </a:rPr>
              <a:t>Efetue a ligação dos condutores da rede de alimentação nos bornes:</a:t>
            </a:r>
          </a:p>
          <a:p>
            <a:pPr marL="171450" indent="-171450" algn="just">
              <a:buFont typeface="Arial" panose="020B0604020202020204" pitchFamily="34" charset="0"/>
              <a:buChar char="•"/>
            </a:pPr>
            <a:r>
              <a:rPr lang="pt-BR" sz="900" dirty="0">
                <a:latin typeface="Arial" panose="020B0604020202020204" pitchFamily="34" charset="0"/>
                <a:cs typeface="Arial" panose="020B0604020202020204" pitchFamily="34" charset="0"/>
              </a:rPr>
              <a:t>B1 – Fase</a:t>
            </a:r>
          </a:p>
          <a:p>
            <a:pPr marL="171450" indent="-171450" algn="just">
              <a:buFont typeface="Arial" panose="020B0604020202020204" pitchFamily="34" charset="0"/>
              <a:buChar char="•"/>
            </a:pPr>
            <a:r>
              <a:rPr lang="pt-BR" sz="900" dirty="0">
                <a:latin typeface="Arial" panose="020B0604020202020204" pitchFamily="34" charset="0"/>
                <a:cs typeface="Arial" panose="020B0604020202020204" pitchFamily="34" charset="0"/>
              </a:rPr>
              <a:t>B2 – Fase/Neutro </a:t>
            </a:r>
          </a:p>
          <a:p>
            <a:pPr algn="just"/>
            <a:r>
              <a:rPr lang="pt-BR" sz="900" dirty="0">
                <a:latin typeface="Arial" panose="020B0604020202020204" pitchFamily="34" charset="0"/>
                <a:cs typeface="Arial" panose="020B0604020202020204" pitchFamily="34" charset="0"/>
              </a:rPr>
              <a:t>     conforme Figura 02 (d) e (e).</a:t>
            </a:r>
          </a:p>
          <a:p>
            <a:pPr algn="just"/>
            <a:r>
              <a:rPr lang="pt-BR" sz="900" dirty="0">
                <a:latin typeface="Arial" panose="020B0604020202020204" pitchFamily="34" charset="0"/>
                <a:cs typeface="Arial" panose="020B0604020202020204" pitchFamily="34" charset="0"/>
              </a:rPr>
              <a:t>4.  Após as conexões, reposicione a tampa em sua posição original.</a:t>
            </a:r>
          </a:p>
          <a:p>
            <a:pPr algn="just"/>
            <a:r>
              <a:rPr lang="pt-BR" sz="900" dirty="0">
                <a:latin typeface="Arial" panose="020B0604020202020204" pitchFamily="34" charset="0"/>
                <a:cs typeface="Arial" panose="020B0604020202020204" pitchFamily="34" charset="0"/>
              </a:rPr>
              <a:t>5.  Aperte os parafusos de fixação de forma cruzada até o completo encosto.</a:t>
            </a:r>
          </a:p>
          <a:p>
            <a:pPr algn="just"/>
            <a:r>
              <a:rPr lang="pt-BR" sz="900" dirty="0">
                <a:latin typeface="Arial" panose="020B0604020202020204" pitchFamily="34" charset="0"/>
                <a:cs typeface="Arial" panose="020B0604020202020204" pitchFamily="34" charset="0"/>
              </a:rPr>
              <a:t>6.   Aplicar torque final de  20 </a:t>
            </a:r>
            <a:r>
              <a:rPr lang="pt-BR" sz="900" dirty="0" err="1">
                <a:latin typeface="Arial" panose="020B0604020202020204" pitchFamily="34" charset="0"/>
                <a:cs typeface="Arial" panose="020B0604020202020204" pitchFamily="34" charset="0"/>
              </a:rPr>
              <a:t>N·m</a:t>
            </a:r>
            <a:r>
              <a:rPr lang="pt-BR" sz="900" dirty="0">
                <a:latin typeface="Arial" panose="020B0604020202020204" pitchFamily="34" charset="0"/>
                <a:cs typeface="Arial" panose="020B0604020202020204" pitchFamily="34" charset="0"/>
              </a:rPr>
              <a:t> (Newton-metro).</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Antes da colocação em funcionamento, realizar os ensaios previstos nas normas nacionais aplicáveis.</a:t>
            </a:r>
          </a:p>
        </p:txBody>
      </p:sp>
      <p:pic>
        <p:nvPicPr>
          <p:cNvPr id="73" name="Imagem 72"/>
          <p:cNvPicPr>
            <a:picLocks noChangeAspect="1"/>
          </p:cNvPicPr>
          <p:nvPr/>
        </p:nvPicPr>
        <p:blipFill>
          <a:blip r:embed="rId6"/>
          <a:stretch>
            <a:fillRect/>
          </a:stretch>
        </p:blipFill>
        <p:spPr>
          <a:xfrm>
            <a:off x="4087659" y="6520587"/>
            <a:ext cx="2506061" cy="1648580"/>
          </a:xfrm>
          <a:prstGeom prst="rect">
            <a:avLst/>
          </a:prstGeom>
        </p:spPr>
      </p:pic>
      <p:pic>
        <p:nvPicPr>
          <p:cNvPr id="74" name="Imagem 73"/>
          <p:cNvPicPr>
            <a:picLocks noChangeAspect="1"/>
          </p:cNvPicPr>
          <p:nvPr/>
        </p:nvPicPr>
        <p:blipFill>
          <a:blip r:embed="rId7"/>
          <a:stretch>
            <a:fillRect/>
          </a:stretch>
        </p:blipFill>
        <p:spPr>
          <a:xfrm>
            <a:off x="4488345" y="8668774"/>
            <a:ext cx="3068872" cy="1445911"/>
          </a:xfrm>
          <a:prstGeom prst="rect">
            <a:avLst/>
          </a:prstGeom>
        </p:spPr>
      </p:pic>
      <p:pic>
        <p:nvPicPr>
          <p:cNvPr id="75" name="Imagem 74"/>
          <p:cNvPicPr>
            <a:picLocks noChangeAspect="1"/>
          </p:cNvPicPr>
          <p:nvPr/>
        </p:nvPicPr>
        <p:blipFill>
          <a:blip r:embed="rId8"/>
          <a:stretch>
            <a:fillRect/>
          </a:stretch>
        </p:blipFill>
        <p:spPr>
          <a:xfrm>
            <a:off x="5025716" y="8124215"/>
            <a:ext cx="1191004" cy="321124"/>
          </a:xfrm>
          <a:prstGeom prst="rect">
            <a:avLst/>
          </a:prstGeom>
        </p:spPr>
      </p:pic>
      <p:sp>
        <p:nvSpPr>
          <p:cNvPr id="76" name="Retângulo 75"/>
          <p:cNvSpPr/>
          <p:nvPr/>
        </p:nvSpPr>
        <p:spPr>
          <a:xfrm>
            <a:off x="6266117" y="8083845"/>
            <a:ext cx="327603" cy="646331"/>
          </a:xfrm>
          <a:prstGeom prst="rect">
            <a:avLst/>
          </a:prstGeom>
        </p:spPr>
        <p:txBody>
          <a:bodyPr wrap="square">
            <a:spAutoFit/>
          </a:bodyPr>
          <a:lstStyle/>
          <a:p>
            <a:pPr algn="just"/>
            <a:r>
              <a:rPr lang="pt-BR" sz="900" b="1" dirty="0">
                <a:latin typeface="Arial" panose="020B0604020202020204" pitchFamily="34" charset="0"/>
                <a:cs typeface="Arial" panose="020B0604020202020204" pitchFamily="34" charset="0"/>
              </a:rPr>
              <a:t>B1</a:t>
            </a:r>
          </a:p>
          <a:p>
            <a:pPr algn="just"/>
            <a:r>
              <a:rPr lang="pt-BR" sz="900" b="1" dirty="0">
                <a:latin typeface="Arial" panose="020B0604020202020204" pitchFamily="34" charset="0"/>
                <a:cs typeface="Arial" panose="020B0604020202020204" pitchFamily="34" charset="0"/>
              </a:rPr>
              <a:t>B2</a:t>
            </a:r>
          </a:p>
        </p:txBody>
      </p:sp>
      <p:sp>
        <p:nvSpPr>
          <p:cNvPr id="77" name="Retângulo 76"/>
          <p:cNvSpPr/>
          <p:nvPr/>
        </p:nvSpPr>
        <p:spPr>
          <a:xfrm>
            <a:off x="6384746" y="7136789"/>
            <a:ext cx="983989" cy="230832"/>
          </a:xfrm>
          <a:prstGeom prst="rect">
            <a:avLst/>
          </a:prstGeom>
        </p:spPr>
        <p:txBody>
          <a:bodyPr wrap="square">
            <a:spAutoFit/>
          </a:bodyPr>
          <a:lstStyle/>
          <a:p>
            <a:pPr algn="ctr"/>
            <a:r>
              <a:rPr lang="pt-BR" sz="900" b="1" dirty="0">
                <a:latin typeface="Arial" panose="020B0604020202020204" pitchFamily="34" charset="0"/>
                <a:cs typeface="Arial" panose="020B0604020202020204" pitchFamily="34" charset="0"/>
              </a:rPr>
              <a:t>(d) B105</a:t>
            </a:r>
          </a:p>
        </p:txBody>
      </p:sp>
      <p:sp>
        <p:nvSpPr>
          <p:cNvPr id="78" name="Retângulo 77"/>
          <p:cNvSpPr/>
          <p:nvPr/>
        </p:nvSpPr>
        <p:spPr>
          <a:xfrm>
            <a:off x="5243333" y="8397094"/>
            <a:ext cx="983989" cy="230832"/>
          </a:xfrm>
          <a:prstGeom prst="rect">
            <a:avLst/>
          </a:prstGeom>
        </p:spPr>
        <p:txBody>
          <a:bodyPr wrap="square">
            <a:spAutoFit/>
          </a:bodyPr>
          <a:lstStyle/>
          <a:p>
            <a:pPr algn="ctr"/>
            <a:r>
              <a:rPr lang="pt-BR" sz="900" b="1" dirty="0">
                <a:latin typeface="Arial" panose="020B0604020202020204" pitchFamily="34" charset="0"/>
                <a:cs typeface="Arial" panose="020B0604020202020204" pitchFamily="34" charset="0"/>
              </a:rPr>
              <a:t>Símbolo borne</a:t>
            </a:r>
          </a:p>
        </p:txBody>
      </p:sp>
      <p:sp>
        <p:nvSpPr>
          <p:cNvPr id="79" name="Retângulo 78"/>
          <p:cNvSpPr/>
          <p:nvPr/>
        </p:nvSpPr>
        <p:spPr>
          <a:xfrm>
            <a:off x="3782181" y="9255381"/>
            <a:ext cx="983989" cy="507831"/>
          </a:xfrm>
          <a:prstGeom prst="rect">
            <a:avLst/>
          </a:prstGeom>
        </p:spPr>
        <p:txBody>
          <a:bodyPr wrap="square">
            <a:spAutoFit/>
          </a:bodyPr>
          <a:lstStyle/>
          <a:p>
            <a:pPr algn="ctr"/>
            <a:r>
              <a:rPr lang="pt-BR" sz="900" b="1" dirty="0">
                <a:latin typeface="Arial" panose="020B0604020202020204" pitchFamily="34" charset="0"/>
                <a:cs typeface="Arial" panose="020B0604020202020204" pitchFamily="34" charset="0"/>
              </a:rPr>
              <a:t>(e) B202</a:t>
            </a:r>
          </a:p>
          <a:p>
            <a:pPr algn="ctr"/>
            <a:r>
              <a:rPr lang="pt-BR" sz="900" b="1" dirty="0">
                <a:latin typeface="Arial" panose="020B0604020202020204" pitchFamily="34" charset="0"/>
                <a:cs typeface="Arial" panose="020B0604020202020204" pitchFamily="34" charset="0"/>
              </a:rPr>
              <a:t>     B204 </a:t>
            </a:r>
          </a:p>
          <a:p>
            <a:pPr algn="ctr"/>
            <a:r>
              <a:rPr lang="pt-BR" sz="900" b="1" dirty="0">
                <a:latin typeface="Arial" panose="020B0604020202020204" pitchFamily="34" charset="0"/>
                <a:cs typeface="Arial" panose="020B0604020202020204" pitchFamily="34" charset="0"/>
              </a:rPr>
              <a:t>      B205</a:t>
            </a:r>
          </a:p>
        </p:txBody>
      </p:sp>
      <p:sp>
        <p:nvSpPr>
          <p:cNvPr id="80" name="Retângulo 79"/>
          <p:cNvSpPr/>
          <p:nvPr/>
        </p:nvSpPr>
        <p:spPr>
          <a:xfrm>
            <a:off x="5324867" y="6457152"/>
            <a:ext cx="697914" cy="230832"/>
          </a:xfrm>
          <a:prstGeom prst="rect">
            <a:avLst/>
          </a:prstGeom>
        </p:spPr>
        <p:txBody>
          <a:bodyPr wrap="square">
            <a:spAutoFit/>
          </a:bodyPr>
          <a:lstStyle/>
          <a:p>
            <a:pPr algn="just"/>
            <a:r>
              <a:rPr lang="pt-BR" sz="900" b="1" dirty="0">
                <a:latin typeface="Arial" panose="020B0604020202020204" pitchFamily="34" charset="0"/>
                <a:cs typeface="Arial" panose="020B0604020202020204" pitchFamily="34" charset="0"/>
              </a:rPr>
              <a:t>Figura 02</a:t>
            </a:r>
          </a:p>
        </p:txBody>
      </p:sp>
    </p:spTree>
    <p:extLst>
      <p:ext uri="{BB962C8B-B14F-4D97-AF65-F5344CB8AC3E}">
        <p14:creationId xmlns:p14="http://schemas.microsoft.com/office/powerpoint/2010/main" val="2360331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12"/>
          <p:cNvSpPr/>
          <p:nvPr/>
        </p:nvSpPr>
        <p:spPr>
          <a:xfrm>
            <a:off x="-323825" y="10248899"/>
            <a:ext cx="7897145" cy="486000"/>
          </a:xfrm>
          <a:custGeom>
            <a:avLst/>
            <a:gdLst>
              <a:gd name="connsiteX0" fmla="*/ 0 w 7568556"/>
              <a:gd name="connsiteY0" fmla="*/ 0 h 888926"/>
              <a:gd name="connsiteX1" fmla="*/ 7568556 w 7568556"/>
              <a:gd name="connsiteY1" fmla="*/ 0 h 888926"/>
              <a:gd name="connsiteX2" fmla="*/ 7568556 w 7568556"/>
              <a:gd name="connsiteY2" fmla="*/ 888926 h 888926"/>
              <a:gd name="connsiteX3" fmla="*/ 0 w 7568556"/>
              <a:gd name="connsiteY3" fmla="*/ 888926 h 888926"/>
              <a:gd name="connsiteX4" fmla="*/ 0 w 7568556"/>
              <a:gd name="connsiteY4" fmla="*/ 0 h 888926"/>
              <a:gd name="connsiteX0" fmla="*/ 557213 w 7568556"/>
              <a:gd name="connsiteY0" fmla="*/ 0 h 893688"/>
              <a:gd name="connsiteX1" fmla="*/ 7568556 w 7568556"/>
              <a:gd name="connsiteY1" fmla="*/ 4762 h 893688"/>
              <a:gd name="connsiteX2" fmla="*/ 7568556 w 7568556"/>
              <a:gd name="connsiteY2" fmla="*/ 893688 h 893688"/>
              <a:gd name="connsiteX3" fmla="*/ 0 w 7568556"/>
              <a:gd name="connsiteY3" fmla="*/ 893688 h 893688"/>
              <a:gd name="connsiteX4" fmla="*/ 557213 w 7568556"/>
              <a:gd name="connsiteY4" fmla="*/ 0 h 893688"/>
              <a:gd name="connsiteX0" fmla="*/ 0 w 7011343"/>
              <a:gd name="connsiteY0" fmla="*/ 0 h 898451"/>
              <a:gd name="connsiteX1" fmla="*/ 7011343 w 7011343"/>
              <a:gd name="connsiteY1" fmla="*/ 4762 h 898451"/>
              <a:gd name="connsiteX2" fmla="*/ 7011343 w 7011343"/>
              <a:gd name="connsiteY2" fmla="*/ 893688 h 898451"/>
              <a:gd name="connsiteX3" fmla="*/ 385762 w 7011343"/>
              <a:gd name="connsiteY3" fmla="*/ 898451 h 898451"/>
              <a:gd name="connsiteX4" fmla="*/ 0 w 7011343"/>
              <a:gd name="connsiteY4" fmla="*/ 0 h 898451"/>
              <a:gd name="connsiteX0" fmla="*/ 0 w 6958956"/>
              <a:gd name="connsiteY0" fmla="*/ 176213 h 893689"/>
              <a:gd name="connsiteX1" fmla="*/ 6958956 w 6958956"/>
              <a:gd name="connsiteY1" fmla="*/ 0 h 893689"/>
              <a:gd name="connsiteX2" fmla="*/ 6958956 w 6958956"/>
              <a:gd name="connsiteY2" fmla="*/ 888926 h 893689"/>
              <a:gd name="connsiteX3" fmla="*/ 333375 w 6958956"/>
              <a:gd name="connsiteY3" fmla="*/ 893689 h 893689"/>
              <a:gd name="connsiteX4" fmla="*/ 0 w 6958956"/>
              <a:gd name="connsiteY4" fmla="*/ 176213 h 893689"/>
              <a:gd name="connsiteX0" fmla="*/ 0 w 6920856"/>
              <a:gd name="connsiteY0" fmla="*/ 333375 h 893689"/>
              <a:gd name="connsiteX1" fmla="*/ 6920856 w 6920856"/>
              <a:gd name="connsiteY1" fmla="*/ 0 h 893689"/>
              <a:gd name="connsiteX2" fmla="*/ 6920856 w 6920856"/>
              <a:gd name="connsiteY2" fmla="*/ 888926 h 893689"/>
              <a:gd name="connsiteX3" fmla="*/ 295275 w 6920856"/>
              <a:gd name="connsiteY3" fmla="*/ 893689 h 893689"/>
              <a:gd name="connsiteX4" fmla="*/ 0 w 6920856"/>
              <a:gd name="connsiteY4" fmla="*/ 333375 h 893689"/>
              <a:gd name="connsiteX0" fmla="*/ 0 w 6906569"/>
              <a:gd name="connsiteY0" fmla="*/ 471488 h 893689"/>
              <a:gd name="connsiteX1" fmla="*/ 6906569 w 6906569"/>
              <a:gd name="connsiteY1" fmla="*/ 0 h 893689"/>
              <a:gd name="connsiteX2" fmla="*/ 6906569 w 6906569"/>
              <a:gd name="connsiteY2" fmla="*/ 888926 h 893689"/>
              <a:gd name="connsiteX3" fmla="*/ 280988 w 6906569"/>
              <a:gd name="connsiteY3" fmla="*/ 893689 h 893689"/>
              <a:gd name="connsiteX4" fmla="*/ 0 w 6906569"/>
              <a:gd name="connsiteY4" fmla="*/ 471488 h 893689"/>
              <a:gd name="connsiteX0" fmla="*/ 0 w 6816082"/>
              <a:gd name="connsiteY0" fmla="*/ 423863 h 893689"/>
              <a:gd name="connsiteX1" fmla="*/ 6816082 w 6816082"/>
              <a:gd name="connsiteY1" fmla="*/ 0 h 893689"/>
              <a:gd name="connsiteX2" fmla="*/ 6816082 w 6816082"/>
              <a:gd name="connsiteY2" fmla="*/ 888926 h 893689"/>
              <a:gd name="connsiteX3" fmla="*/ 190501 w 6816082"/>
              <a:gd name="connsiteY3" fmla="*/ 893689 h 893689"/>
              <a:gd name="connsiteX4" fmla="*/ 0 w 6816082"/>
              <a:gd name="connsiteY4" fmla="*/ 423863 h 893689"/>
              <a:gd name="connsiteX0" fmla="*/ 0 w 6830369"/>
              <a:gd name="connsiteY0" fmla="*/ 0 h 469826"/>
              <a:gd name="connsiteX1" fmla="*/ 6830369 w 6830369"/>
              <a:gd name="connsiteY1" fmla="*/ 66674 h 469826"/>
              <a:gd name="connsiteX2" fmla="*/ 6816082 w 6830369"/>
              <a:gd name="connsiteY2" fmla="*/ 465063 h 469826"/>
              <a:gd name="connsiteX3" fmla="*/ 190501 w 6830369"/>
              <a:gd name="connsiteY3" fmla="*/ 469826 h 469826"/>
              <a:gd name="connsiteX4" fmla="*/ 0 w 6830369"/>
              <a:gd name="connsiteY4" fmla="*/ 0 h 469826"/>
              <a:gd name="connsiteX0" fmla="*/ 0 w 6830369"/>
              <a:gd name="connsiteY0" fmla="*/ 0 h 469826"/>
              <a:gd name="connsiteX1" fmla="*/ 6830369 w 6830369"/>
              <a:gd name="connsiteY1" fmla="*/ 66674 h 469826"/>
              <a:gd name="connsiteX2" fmla="*/ 6700837 w 6830369"/>
              <a:gd name="connsiteY2" fmla="*/ 95423 h 469826"/>
              <a:gd name="connsiteX3" fmla="*/ 6816082 w 6830369"/>
              <a:gd name="connsiteY3" fmla="*/ 465063 h 469826"/>
              <a:gd name="connsiteX4" fmla="*/ 190501 w 6830369"/>
              <a:gd name="connsiteY4" fmla="*/ 469826 h 469826"/>
              <a:gd name="connsiteX5" fmla="*/ 0 w 6830369"/>
              <a:gd name="connsiteY5" fmla="*/ 0 h 469826"/>
              <a:gd name="connsiteX0" fmla="*/ 0 w 6830369"/>
              <a:gd name="connsiteY0" fmla="*/ 19177 h 489003"/>
              <a:gd name="connsiteX1" fmla="*/ 6830369 w 6830369"/>
              <a:gd name="connsiteY1" fmla="*/ 85851 h 489003"/>
              <a:gd name="connsiteX2" fmla="*/ 6800849 w 6830369"/>
              <a:gd name="connsiteY2" fmla="*/ 300 h 489003"/>
              <a:gd name="connsiteX3" fmla="*/ 6816082 w 6830369"/>
              <a:gd name="connsiteY3" fmla="*/ 484240 h 489003"/>
              <a:gd name="connsiteX4" fmla="*/ 190501 w 6830369"/>
              <a:gd name="connsiteY4" fmla="*/ 489003 h 489003"/>
              <a:gd name="connsiteX5" fmla="*/ 0 w 6830369"/>
              <a:gd name="connsiteY5" fmla="*/ 19177 h 489003"/>
              <a:gd name="connsiteX0" fmla="*/ 0 w 6830369"/>
              <a:gd name="connsiteY0" fmla="*/ 0 h 469826"/>
              <a:gd name="connsiteX1" fmla="*/ 6830369 w 6830369"/>
              <a:gd name="connsiteY1" fmla="*/ 66674 h 469826"/>
              <a:gd name="connsiteX2" fmla="*/ 6781799 w 6830369"/>
              <a:gd name="connsiteY2" fmla="*/ 224011 h 469826"/>
              <a:gd name="connsiteX3" fmla="*/ 6816082 w 6830369"/>
              <a:gd name="connsiteY3" fmla="*/ 465063 h 469826"/>
              <a:gd name="connsiteX4" fmla="*/ 190501 w 6830369"/>
              <a:gd name="connsiteY4" fmla="*/ 469826 h 469826"/>
              <a:gd name="connsiteX5" fmla="*/ 0 w 6830369"/>
              <a:gd name="connsiteY5" fmla="*/ 0 h 469826"/>
              <a:gd name="connsiteX0" fmla="*/ 0 w 6816082"/>
              <a:gd name="connsiteY0" fmla="*/ 19051 h 488877"/>
              <a:gd name="connsiteX1" fmla="*/ 6801794 w 6816082"/>
              <a:gd name="connsiteY1" fmla="*/ 0 h 488877"/>
              <a:gd name="connsiteX2" fmla="*/ 6781799 w 6816082"/>
              <a:gd name="connsiteY2" fmla="*/ 243062 h 488877"/>
              <a:gd name="connsiteX3" fmla="*/ 6816082 w 6816082"/>
              <a:gd name="connsiteY3" fmla="*/ 484114 h 488877"/>
              <a:gd name="connsiteX4" fmla="*/ 190501 w 6816082"/>
              <a:gd name="connsiteY4" fmla="*/ 488877 h 488877"/>
              <a:gd name="connsiteX5" fmla="*/ 0 w 6816082"/>
              <a:gd name="connsiteY5" fmla="*/ 19051 h 488877"/>
              <a:gd name="connsiteX0" fmla="*/ 0 w 6816082"/>
              <a:gd name="connsiteY0" fmla="*/ 19051 h 488877"/>
              <a:gd name="connsiteX1" fmla="*/ 6801794 w 6816082"/>
              <a:gd name="connsiteY1" fmla="*/ 0 h 488877"/>
              <a:gd name="connsiteX2" fmla="*/ 6815136 w 6816082"/>
              <a:gd name="connsiteY2" fmla="*/ 195437 h 488877"/>
              <a:gd name="connsiteX3" fmla="*/ 6816082 w 6816082"/>
              <a:gd name="connsiteY3" fmla="*/ 484114 h 488877"/>
              <a:gd name="connsiteX4" fmla="*/ 190501 w 6816082"/>
              <a:gd name="connsiteY4" fmla="*/ 488877 h 488877"/>
              <a:gd name="connsiteX5" fmla="*/ 0 w 6816082"/>
              <a:gd name="connsiteY5" fmla="*/ 19051 h 488877"/>
              <a:gd name="connsiteX0" fmla="*/ 0 w 6820844"/>
              <a:gd name="connsiteY0" fmla="*/ 19051 h 488877"/>
              <a:gd name="connsiteX1" fmla="*/ 6820844 w 6820844"/>
              <a:gd name="connsiteY1" fmla="*/ 0 h 488877"/>
              <a:gd name="connsiteX2" fmla="*/ 6815136 w 6820844"/>
              <a:gd name="connsiteY2" fmla="*/ 195437 h 488877"/>
              <a:gd name="connsiteX3" fmla="*/ 6816082 w 6820844"/>
              <a:gd name="connsiteY3" fmla="*/ 484114 h 488877"/>
              <a:gd name="connsiteX4" fmla="*/ 190501 w 6820844"/>
              <a:gd name="connsiteY4" fmla="*/ 488877 h 488877"/>
              <a:gd name="connsiteX5" fmla="*/ 0 w 6820844"/>
              <a:gd name="connsiteY5" fmla="*/ 19051 h 488877"/>
              <a:gd name="connsiteX0" fmla="*/ 0 w 6811319"/>
              <a:gd name="connsiteY0" fmla="*/ 0 h 498401"/>
              <a:gd name="connsiteX1" fmla="*/ 6811319 w 6811319"/>
              <a:gd name="connsiteY1" fmla="*/ 9524 h 498401"/>
              <a:gd name="connsiteX2" fmla="*/ 6805611 w 6811319"/>
              <a:gd name="connsiteY2" fmla="*/ 204961 h 498401"/>
              <a:gd name="connsiteX3" fmla="*/ 6806557 w 6811319"/>
              <a:gd name="connsiteY3" fmla="*/ 493638 h 498401"/>
              <a:gd name="connsiteX4" fmla="*/ 180976 w 6811319"/>
              <a:gd name="connsiteY4" fmla="*/ 498401 h 498401"/>
              <a:gd name="connsiteX5" fmla="*/ 0 w 6811319"/>
              <a:gd name="connsiteY5" fmla="*/ 0 h 49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11319" h="498401">
                <a:moveTo>
                  <a:pt x="0" y="0"/>
                </a:moveTo>
                <a:lnTo>
                  <a:pt x="6811319" y="9524"/>
                </a:lnTo>
                <a:cubicBezTo>
                  <a:pt x="6811004" y="15932"/>
                  <a:pt x="6805926" y="198553"/>
                  <a:pt x="6805611" y="204961"/>
                </a:cubicBezTo>
                <a:cubicBezTo>
                  <a:pt x="6805926" y="301187"/>
                  <a:pt x="6806242" y="397412"/>
                  <a:pt x="6806557" y="493638"/>
                </a:cubicBezTo>
                <a:lnTo>
                  <a:pt x="180976" y="498401"/>
                </a:lnTo>
                <a:lnTo>
                  <a:pt x="0" y="0"/>
                </a:lnTo>
                <a:close/>
              </a:path>
            </a:pathLst>
          </a:custGeom>
          <a:solidFill>
            <a:srgbClr val="D52B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15" name="Imagem 14"/>
          <p:cNvPicPr>
            <a:picLocks noChangeAspect="1"/>
          </p:cNvPicPr>
          <p:nvPr/>
        </p:nvPicPr>
        <p:blipFill rotWithShape="1">
          <a:blip r:embed="rId2" cstate="print">
            <a:extLst>
              <a:ext uri="{28A0092B-C50C-407E-A947-70E740481C1C}">
                <a14:useLocalDpi xmlns:a14="http://schemas.microsoft.com/office/drawing/2010/main" val="0"/>
              </a:ext>
            </a:extLst>
          </a:blip>
          <a:srcRect r="1714"/>
          <a:stretch/>
        </p:blipFill>
        <p:spPr>
          <a:xfrm>
            <a:off x="684287" y="10284668"/>
            <a:ext cx="5720546" cy="426861"/>
          </a:xfrm>
          <a:prstGeom prst="rect">
            <a:avLst/>
          </a:prstGeom>
        </p:spPr>
      </p:pic>
      <p:sp>
        <p:nvSpPr>
          <p:cNvPr id="44" name="Título 1"/>
          <p:cNvSpPr txBox="1">
            <a:spLocks/>
          </p:cNvSpPr>
          <p:nvPr/>
        </p:nvSpPr>
        <p:spPr>
          <a:xfrm>
            <a:off x="6660951" y="10384612"/>
            <a:ext cx="805847" cy="246931"/>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bg1"/>
                </a:solidFill>
                <a:latin typeface="Rajdhani Medium" pitchFamily="2" charset="0"/>
                <a:ea typeface="+mj-ea"/>
                <a:cs typeface="Rajdhani Medium" pitchFamily="2" charset="0"/>
              </a:defRPr>
            </a:lvl1pPr>
          </a:lstStyle>
          <a:p>
            <a:pPr algn="ctr"/>
            <a:r>
              <a:rPr lang="pt-BR" sz="1000" b="1" dirty="0">
                <a:latin typeface="Times New Roman" panose="02020603050405020304" pitchFamily="18" charset="0"/>
                <a:cs typeface="Times New Roman" panose="02020603050405020304" pitchFamily="18" charset="0"/>
              </a:rPr>
              <a:t>Página </a:t>
            </a:r>
            <a:fld id="{2E3A9F7C-D5E5-4607-8C06-A7D8BA7F629E}" type="slidenum">
              <a:rPr lang="pt-BR" sz="1000" b="1" smtClean="0">
                <a:latin typeface="Times New Roman" panose="02020603050405020304" pitchFamily="18" charset="0"/>
                <a:cs typeface="Times New Roman" panose="02020603050405020304" pitchFamily="18" charset="0"/>
              </a:rPr>
              <a:t>5</a:t>
            </a:fld>
            <a:br>
              <a:rPr lang="pt-BR" sz="1400" b="1" dirty="0"/>
            </a:br>
            <a:endParaRPr lang="pt-BR" sz="1400" b="1" dirty="0"/>
          </a:p>
        </p:txBody>
      </p:sp>
      <p:sp>
        <p:nvSpPr>
          <p:cNvPr id="14" name="Título 1"/>
          <p:cNvSpPr txBox="1">
            <a:spLocks/>
          </p:cNvSpPr>
          <p:nvPr/>
        </p:nvSpPr>
        <p:spPr>
          <a:xfrm>
            <a:off x="360040" y="227641"/>
            <a:ext cx="2484487" cy="449886"/>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tx1"/>
                </a:solidFill>
                <a:latin typeface="Rajdhani Medium" pitchFamily="2" charset="0"/>
                <a:ea typeface="+mj-ea"/>
                <a:cs typeface="Rajdhani Medium" pitchFamily="2" charset="0"/>
              </a:defRPr>
            </a:lvl1pPr>
          </a:lstStyle>
          <a:p>
            <a:r>
              <a:rPr lang="pt-BR" sz="2000" b="1" spc="-50" dirty="0">
                <a:solidFill>
                  <a:schemeClr val="bg1"/>
                </a:solidFill>
                <a:latin typeface="Britannic Bold" panose="020B0903060703020204" pitchFamily="34" charset="0"/>
                <a:cs typeface="Aharoni" panose="02010803020104030203" pitchFamily="2" charset="-79"/>
              </a:rPr>
              <a:t>BLOCO AUTÔNOMO</a:t>
            </a:r>
            <a:endParaRPr lang="pt-BR" sz="2000" b="1" spc="0" dirty="0">
              <a:solidFill>
                <a:schemeClr val="bg1"/>
              </a:solidFill>
              <a:latin typeface="Rajdhani Bold" panose="02000000000000000000" pitchFamily="2" charset="0"/>
              <a:cs typeface="Rajdhani Bold" panose="02000000000000000000" pitchFamily="2" charset="0"/>
            </a:endParaRPr>
          </a:p>
        </p:txBody>
      </p:sp>
      <p:sp>
        <p:nvSpPr>
          <p:cNvPr id="16" name="Título 1"/>
          <p:cNvSpPr txBox="1">
            <a:spLocks/>
          </p:cNvSpPr>
          <p:nvPr/>
        </p:nvSpPr>
        <p:spPr>
          <a:xfrm>
            <a:off x="5292799" y="288302"/>
            <a:ext cx="2088232" cy="449886"/>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tx1"/>
                </a:solidFill>
                <a:latin typeface="Rajdhani Medium" pitchFamily="2" charset="0"/>
                <a:ea typeface="+mj-ea"/>
                <a:cs typeface="Rajdhani Medium" pitchFamily="2" charset="0"/>
              </a:defRPr>
            </a:lvl1pPr>
          </a:lstStyle>
          <a:p>
            <a:r>
              <a:rPr lang="pt-BR" sz="2000" b="1" spc="-50" dirty="0">
                <a:solidFill>
                  <a:schemeClr val="bg1"/>
                </a:solidFill>
                <a:latin typeface="Britannic Bold" panose="020B0903060703020204" pitchFamily="34" charset="0"/>
                <a:cs typeface="Aharoni" panose="02010803020104030203" pitchFamily="2" charset="-79"/>
              </a:rPr>
              <a:t>MXWR1491-BAE</a:t>
            </a:r>
            <a:endParaRPr lang="pt-BR" sz="2000" b="1" spc="0" dirty="0">
              <a:solidFill>
                <a:schemeClr val="bg1"/>
              </a:solidFill>
              <a:latin typeface="Rajdhani Bold" panose="02000000000000000000" pitchFamily="2" charset="0"/>
              <a:cs typeface="Rajdhani Bold" panose="02000000000000000000" pitchFamily="2" charset="0"/>
            </a:endParaRPr>
          </a:p>
        </p:txBody>
      </p:sp>
      <p:sp>
        <p:nvSpPr>
          <p:cNvPr id="23" name="Retângulo 22"/>
          <p:cNvSpPr/>
          <p:nvPr/>
        </p:nvSpPr>
        <p:spPr>
          <a:xfrm>
            <a:off x="108222" y="729096"/>
            <a:ext cx="3672409" cy="2169825"/>
          </a:xfrm>
          <a:prstGeom prst="rect">
            <a:avLst/>
          </a:prstGeom>
        </p:spPr>
        <p:txBody>
          <a:bodyPr wrap="square">
            <a:spAutoFit/>
          </a:bodyPr>
          <a:lstStyle/>
          <a:p>
            <a:pPr algn="just"/>
            <a:r>
              <a:rPr lang="pt-BR" sz="900" dirty="0">
                <a:latin typeface="Arial" panose="020B0604020202020204" pitchFamily="34" charset="0"/>
                <a:cs typeface="Arial" panose="020B0604020202020204" pitchFamily="34" charset="0"/>
              </a:rPr>
              <a:t>O bloco autônomo foi desenvolvido para acionar a iluminação de emergência em caso de falta de energia da rede elétrica. Seu circuito eletrônico monitora continuamente a tensão da rede e, ao detectar ausência ou nível insuficiente para alimentação da iluminação local, aciona automaticamente os faróis de emergência.</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Caso a ausência de energia permaneça por período superior ao tempo máximo de autonomia, o equipamento possui circuito de proteção contra descarga profunda da bateria.</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Com o retorno da energia elétrica, os faróis são desligados automaticamente e inicia-se o processo de recarga da bateria. Após atingir carga total, o circuito eletrônico passa automaticamente para o regime de flutuação, mantendo a bateria permanentemente carregada.</a:t>
            </a:r>
          </a:p>
        </p:txBody>
      </p:sp>
      <p:sp>
        <p:nvSpPr>
          <p:cNvPr id="24" name="Retângulo 23"/>
          <p:cNvSpPr/>
          <p:nvPr/>
        </p:nvSpPr>
        <p:spPr>
          <a:xfrm>
            <a:off x="-7293" y="1"/>
            <a:ext cx="7568556" cy="540002"/>
          </a:xfrm>
          <a:prstGeom prst="rect">
            <a:avLst/>
          </a:prstGeom>
          <a:solidFill>
            <a:srgbClr val="D52B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5" name="Título 1"/>
          <p:cNvSpPr txBox="1">
            <a:spLocks/>
          </p:cNvSpPr>
          <p:nvPr/>
        </p:nvSpPr>
        <p:spPr>
          <a:xfrm>
            <a:off x="360040" y="83625"/>
            <a:ext cx="2484487" cy="449886"/>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tx1"/>
                </a:solidFill>
                <a:latin typeface="Rajdhani Medium" pitchFamily="2" charset="0"/>
                <a:ea typeface="+mj-ea"/>
                <a:cs typeface="Rajdhani Medium" pitchFamily="2" charset="0"/>
              </a:defRPr>
            </a:lvl1pPr>
          </a:lstStyle>
          <a:p>
            <a:r>
              <a:rPr lang="pt-BR" sz="2000" b="1" spc="-50" dirty="0">
                <a:solidFill>
                  <a:schemeClr val="bg1"/>
                </a:solidFill>
                <a:latin typeface="Britannic Bold" panose="020B0903060703020204" pitchFamily="34" charset="0"/>
                <a:cs typeface="Aharoni" panose="02010803020104030203" pitchFamily="2" charset="-79"/>
              </a:rPr>
              <a:t>BLOCO AUTÔNOMO</a:t>
            </a:r>
            <a:endParaRPr lang="pt-BR" sz="2000" b="1" spc="0" dirty="0">
              <a:solidFill>
                <a:schemeClr val="bg1"/>
              </a:solidFill>
              <a:latin typeface="Rajdhani Bold" panose="02000000000000000000" pitchFamily="2" charset="0"/>
              <a:cs typeface="Rajdhani Bold" panose="02000000000000000000" pitchFamily="2" charset="0"/>
            </a:endParaRPr>
          </a:p>
        </p:txBody>
      </p:sp>
      <p:sp>
        <p:nvSpPr>
          <p:cNvPr id="26" name="Título 1"/>
          <p:cNvSpPr txBox="1">
            <a:spLocks/>
          </p:cNvSpPr>
          <p:nvPr/>
        </p:nvSpPr>
        <p:spPr>
          <a:xfrm>
            <a:off x="5292799" y="90116"/>
            <a:ext cx="2088232" cy="360040"/>
          </a:xfrm>
          <a:prstGeom prst="rect">
            <a:avLst/>
          </a:prstGeom>
        </p:spPr>
        <p:txBody>
          <a:bodyPr vert="horz" lIns="104306" tIns="52153" rIns="104306" bIns="52153" rtlCol="0" anchor="t">
            <a:noAutofit/>
          </a:bodyPr>
          <a:lstStyle>
            <a:lvl1pPr algn="l" defTabSz="1043056" rtl="0" eaLnBrk="1" latinLnBrk="0" hangingPunct="1">
              <a:spcBef>
                <a:spcPct val="0"/>
              </a:spcBef>
              <a:buNone/>
              <a:defRPr sz="2020" kern="0" spc="-60" baseline="0">
                <a:solidFill>
                  <a:schemeClr val="tx1"/>
                </a:solidFill>
                <a:latin typeface="Rajdhani Medium" pitchFamily="2" charset="0"/>
                <a:ea typeface="+mj-ea"/>
                <a:cs typeface="Rajdhani Medium" pitchFamily="2" charset="0"/>
              </a:defRPr>
            </a:lvl1pPr>
          </a:lstStyle>
          <a:p>
            <a:r>
              <a:rPr lang="pt-BR" sz="2000" b="1" spc="-50" dirty="0">
                <a:solidFill>
                  <a:schemeClr val="bg1"/>
                </a:solidFill>
                <a:latin typeface="Britannic Bold" panose="020B0903060703020204" pitchFamily="34" charset="0"/>
                <a:cs typeface="Aharoni" panose="02010803020104030203" pitchFamily="2" charset="-79"/>
              </a:rPr>
              <a:t>MXPA1491B</a:t>
            </a:r>
            <a:endParaRPr lang="pt-BR" sz="2000" b="1" spc="0" dirty="0">
              <a:solidFill>
                <a:schemeClr val="bg1"/>
              </a:solidFill>
              <a:latin typeface="Rajdhani Bold" panose="02000000000000000000" pitchFamily="2" charset="0"/>
              <a:cs typeface="Rajdhani Bold" panose="02000000000000000000" pitchFamily="2" charset="0"/>
            </a:endParaRPr>
          </a:p>
        </p:txBody>
      </p:sp>
      <p:sp>
        <p:nvSpPr>
          <p:cNvPr id="28" name="Retângulo com Único Canto Aparado 27"/>
          <p:cNvSpPr/>
          <p:nvPr/>
        </p:nvSpPr>
        <p:spPr>
          <a:xfrm>
            <a:off x="180231" y="594172"/>
            <a:ext cx="3534660"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FUNCIONAMENTO</a:t>
            </a:r>
          </a:p>
        </p:txBody>
      </p:sp>
      <p:sp>
        <p:nvSpPr>
          <p:cNvPr id="30" name="Retângulo 29"/>
          <p:cNvSpPr/>
          <p:nvPr/>
        </p:nvSpPr>
        <p:spPr>
          <a:xfrm>
            <a:off x="180231" y="5635818"/>
            <a:ext cx="3518843" cy="1041311"/>
          </a:xfrm>
          <a:prstGeom prst="rect">
            <a:avLst/>
          </a:prstGeom>
        </p:spPr>
        <p:txBody>
          <a:bodyPr wrap="square">
            <a:spAutoFit/>
          </a:bodyPr>
          <a:lstStyle/>
          <a:p>
            <a:pPr algn="just">
              <a:spcAft>
                <a:spcPts val="100"/>
              </a:spcAft>
            </a:pPr>
            <a:r>
              <a:rPr lang="pt-BR" sz="1000" dirty="0">
                <a:latin typeface="Arial" panose="020B0604020202020204" pitchFamily="34" charset="0"/>
                <a:cs typeface="Arial" panose="020B0604020202020204" pitchFamily="34" charset="0"/>
              </a:rPr>
              <a:t>01 – Botão de Teste: Sua função é simular a falta de energia. </a:t>
            </a:r>
          </a:p>
          <a:p>
            <a:pPr algn="just">
              <a:spcAft>
                <a:spcPts val="100"/>
              </a:spcAft>
            </a:pPr>
            <a:r>
              <a:rPr lang="pt-BR" sz="1000" dirty="0">
                <a:latin typeface="Arial" panose="020B0604020202020204" pitchFamily="34" charset="0"/>
                <a:cs typeface="Arial" panose="020B0604020202020204" pitchFamily="34" charset="0"/>
              </a:rPr>
              <a:t>02 – LED Verde: Quando aceso indica  que a  bateria esta carregada. </a:t>
            </a:r>
          </a:p>
          <a:p>
            <a:pPr algn="just">
              <a:spcAft>
                <a:spcPts val="100"/>
              </a:spcAft>
            </a:pPr>
            <a:r>
              <a:rPr lang="pt-BR" sz="1000" dirty="0">
                <a:latin typeface="Arial" panose="020B0604020202020204" pitchFamily="34" charset="0"/>
                <a:cs typeface="Arial" panose="020B0604020202020204" pitchFamily="34" charset="0"/>
              </a:rPr>
              <a:t>03 - LED Vermelho: Quando aceso indica condição de alimentação e de carregamento da bateria.</a:t>
            </a:r>
          </a:p>
        </p:txBody>
      </p:sp>
      <p:sp>
        <p:nvSpPr>
          <p:cNvPr id="31" name="Retângulo com Único Canto Aparado 30"/>
          <p:cNvSpPr/>
          <p:nvPr/>
        </p:nvSpPr>
        <p:spPr>
          <a:xfrm>
            <a:off x="108221" y="6684174"/>
            <a:ext cx="3590851"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MANUTENÇÃO </a:t>
            </a:r>
          </a:p>
        </p:txBody>
      </p:sp>
      <p:sp>
        <p:nvSpPr>
          <p:cNvPr id="32" name="Retângulo 31"/>
          <p:cNvSpPr/>
          <p:nvPr/>
        </p:nvSpPr>
        <p:spPr>
          <a:xfrm>
            <a:off x="108221" y="6899943"/>
            <a:ext cx="3590852" cy="3554819"/>
          </a:xfrm>
          <a:prstGeom prst="rect">
            <a:avLst/>
          </a:prstGeom>
        </p:spPr>
        <p:txBody>
          <a:bodyPr wrap="square">
            <a:spAutoFit/>
          </a:bodyPr>
          <a:lstStyle/>
          <a:p>
            <a:pPr algn="just"/>
            <a:r>
              <a:rPr lang="pt-BR" sz="900" dirty="0">
                <a:latin typeface="Arial" panose="020B0604020202020204" pitchFamily="34" charset="0"/>
                <a:cs typeface="Arial" panose="020B0604020202020204" pitchFamily="34" charset="0"/>
              </a:rPr>
              <a:t>A empresa não se responsabilizará por eventuais defeitos no equipamento, causados pela utilização, montagem ou manutenção efetuadas de forma inadequada.</a:t>
            </a:r>
            <a:endParaRPr lang="pt-PT" sz="900" dirty="0">
              <a:solidFill>
                <a:srgbClr val="FF0000"/>
              </a:solidFill>
              <a:latin typeface="Arial" panose="020B0604020202020204" pitchFamily="34" charset="0"/>
              <a:cs typeface="Arial" panose="020B0604020202020204" pitchFamily="34" charset="0"/>
            </a:endParaRPr>
          </a:p>
          <a:p>
            <a:pPr algn="just"/>
            <a:r>
              <a:rPr lang="pt-PT" sz="900" dirty="0">
                <a:solidFill>
                  <a:srgbClr val="FF0000"/>
                </a:solidFill>
                <a:latin typeface="Arial" panose="020B0604020202020204" pitchFamily="34" charset="0"/>
                <a:cs typeface="Arial" panose="020B0604020202020204" pitchFamily="34" charset="0"/>
              </a:rPr>
              <a:t>                      </a:t>
            </a:r>
          </a:p>
          <a:p>
            <a:pPr algn="just"/>
            <a:r>
              <a:rPr lang="pt-PT" sz="900" dirty="0">
                <a:latin typeface="Arial" panose="020B0604020202020204" pitchFamily="34" charset="0"/>
                <a:cs typeface="Arial" panose="020B0604020202020204" pitchFamily="34" charset="0"/>
              </a:rPr>
              <a:t>O equipamento deve ser colocado em teste uma vez por mês para verificação do funcionamento do sistema e baterias, para isso desligue a chave de alimentação do sistema (1), figura 03.</a:t>
            </a:r>
          </a:p>
          <a:p>
            <a:pPr algn="just"/>
            <a:endParaRPr lang="pt-PT" sz="900" dirty="0">
              <a:solidFill>
                <a:srgbClr val="FF0000"/>
              </a:solidFill>
              <a:latin typeface="Arial" panose="020B0604020202020204" pitchFamily="34" charset="0"/>
              <a:cs typeface="Arial" panose="020B0604020202020204" pitchFamily="34" charset="0"/>
            </a:endParaRPr>
          </a:p>
          <a:p>
            <a:pPr algn="just"/>
            <a:r>
              <a:rPr lang="pt-PT" sz="900" dirty="0">
                <a:latin typeface="Arial" panose="020B0604020202020204" pitchFamily="34" charset="0"/>
                <a:cs typeface="Arial" panose="020B0604020202020204" pitchFamily="34" charset="0"/>
              </a:rPr>
              <a:t>Para troca do conjunto de baterias de </a:t>
            </a:r>
            <a:r>
              <a:rPr lang="pt-BR" sz="900" dirty="0">
                <a:latin typeface="Arial" panose="020B0604020202020204" pitchFamily="34" charset="0"/>
                <a:cs typeface="Arial" panose="020B0604020202020204" pitchFamily="34" charset="0"/>
              </a:rPr>
              <a:t>níquel-hidreto metálico (</a:t>
            </a:r>
            <a:r>
              <a:rPr lang="pt-BR" sz="900" dirty="0" err="1">
                <a:latin typeface="Arial" panose="020B0604020202020204" pitchFamily="34" charset="0"/>
                <a:cs typeface="Arial" panose="020B0604020202020204" pitchFamily="34" charset="0"/>
              </a:rPr>
              <a:t>NiMh</a:t>
            </a:r>
            <a:r>
              <a:rPr lang="pt-BR" sz="900" dirty="0">
                <a:latin typeface="Arial" panose="020B0604020202020204" pitchFamily="34" charset="0"/>
                <a:cs typeface="Arial" panose="020B0604020202020204" pitchFamily="34" charset="0"/>
              </a:rPr>
              <a:t>) ou níquel-cádmio (</a:t>
            </a:r>
            <a:r>
              <a:rPr lang="pt-BR" sz="900" dirty="0" err="1">
                <a:latin typeface="Arial" panose="020B0604020202020204" pitchFamily="34" charset="0"/>
                <a:cs typeface="Arial" panose="020B0604020202020204" pitchFamily="34" charset="0"/>
              </a:rPr>
              <a:t>NiCd</a:t>
            </a:r>
            <a:r>
              <a:rPr lang="pt-BR" sz="900" dirty="0">
                <a:latin typeface="Arial" panose="020B0604020202020204" pitchFamily="34" charset="0"/>
                <a:cs typeface="Arial" panose="020B0604020202020204" pitchFamily="34" charset="0"/>
              </a:rPr>
              <a:t>),</a:t>
            </a:r>
            <a:r>
              <a:rPr lang="pt-PT" sz="900" dirty="0">
                <a:latin typeface="Arial" panose="020B0604020202020204" pitchFamily="34" charset="0"/>
                <a:cs typeface="Arial" panose="020B0604020202020204" pitchFamily="34" charset="0"/>
              </a:rPr>
              <a:t> o conjunto de baterias deve ser aquirido com a MELFEX.</a:t>
            </a:r>
          </a:p>
          <a:p>
            <a:pPr algn="just"/>
            <a:endParaRPr lang="pt-PT"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Para troca dos fusíveis utilizar componente de mesma característica elétrica e tipo, utilizar fusíveis de 3A/250V.</a:t>
            </a:r>
            <a:endParaRPr lang="pt-PT" sz="900" dirty="0">
              <a:latin typeface="Arial" panose="020B0604020202020204" pitchFamily="34" charset="0"/>
              <a:cs typeface="Arial" panose="020B0604020202020204" pitchFamily="34" charset="0"/>
            </a:endParaRPr>
          </a:p>
          <a:p>
            <a:pPr algn="just"/>
            <a:endParaRPr lang="pt-PT" sz="900" dirty="0">
              <a:latin typeface="Arial" panose="020B0604020202020204" pitchFamily="34" charset="0"/>
              <a:cs typeface="Arial" panose="020B0604020202020204" pitchFamily="34" charset="0"/>
            </a:endParaRPr>
          </a:p>
          <a:p>
            <a:pPr algn="just"/>
            <a:r>
              <a:rPr lang="pt-PT" sz="900" dirty="0">
                <a:latin typeface="Arial" panose="020B0604020202020204" pitchFamily="34" charset="0"/>
                <a:cs typeface="Arial" panose="020B0604020202020204" pitchFamily="34" charset="0"/>
              </a:rPr>
              <a:t>O meio ambiente e tempo de utilização determinam a frequência das inspeções e manutenções.</a:t>
            </a:r>
            <a:r>
              <a:rPr lang="pt-BR" sz="900" dirty="0">
                <a:latin typeface="Arial" panose="020B0604020202020204" pitchFamily="34" charset="0"/>
                <a:cs typeface="Arial" panose="020B0604020202020204" pitchFamily="34" charset="0"/>
              </a:rPr>
              <a:t> </a:t>
            </a:r>
            <a:r>
              <a:rPr lang="pt-PT" sz="900" dirty="0">
                <a:latin typeface="Arial" panose="020B0604020202020204" pitchFamily="34" charset="0"/>
                <a:cs typeface="Arial" panose="020B0604020202020204" pitchFamily="34" charset="0"/>
              </a:rPr>
              <a:t>No entanto, recomendamos um programa de manutenção preventiva de pelo menos uma vez a cada seis meses.</a:t>
            </a:r>
          </a:p>
          <a:p>
            <a:pPr algn="just"/>
            <a:endParaRPr lang="pt-PT"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As juntas a prova de explosão roscadas e flangeadas devem estar intactas e não podem ser pintadas, pode-se utilizar graxa antioxidante, não condutiva, apropriadas para equipamentos a prova de explosão.</a:t>
            </a:r>
          </a:p>
          <a:p>
            <a:pPr algn="just"/>
            <a:endParaRPr lang="pt-BR" sz="900" dirty="0">
              <a:latin typeface="Arial" panose="020B0604020202020204" pitchFamily="34" charset="0"/>
              <a:cs typeface="Arial" panose="020B0604020202020204" pitchFamily="34" charset="0"/>
            </a:endParaRPr>
          </a:p>
        </p:txBody>
      </p:sp>
      <p:sp>
        <p:nvSpPr>
          <p:cNvPr id="33" name="Retângulo 32"/>
          <p:cNvSpPr/>
          <p:nvPr/>
        </p:nvSpPr>
        <p:spPr>
          <a:xfrm>
            <a:off x="3780631" y="548627"/>
            <a:ext cx="3612596" cy="3970318"/>
          </a:xfrm>
          <a:prstGeom prst="rect">
            <a:avLst/>
          </a:prstGeom>
        </p:spPr>
        <p:txBody>
          <a:bodyPr wrap="square">
            <a:spAutoFit/>
          </a:bodyPr>
          <a:lstStyle/>
          <a:p>
            <a:pPr algn="just"/>
            <a:r>
              <a:rPr lang="pt-PT" sz="900" dirty="0">
                <a:latin typeface="Arial" panose="020B0604020202020204" pitchFamily="34" charset="0"/>
                <a:cs typeface="Arial" panose="020B0604020202020204" pitchFamily="34" charset="0"/>
              </a:rPr>
              <a:t>Os vidros dos fárois devem ser limpos periodicamente para garantir o contínuo desempenho da iluminação. Para limpeza do vidro use um pano limpo e úmido. Se isso não for suficiente, use um sabonete neutro ou detergente líquido. Não use substancias abrasivas ou ácidas que posam causar danos ao vidro.</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Certifique-se de que todas as conexões elétricas estão limpas e fixas, as partes mecânicas estão devidamente</a:t>
            </a:r>
          </a:p>
          <a:p>
            <a:pPr algn="just"/>
            <a:r>
              <a:rPr lang="pt-BR" sz="900" dirty="0">
                <a:latin typeface="Arial" panose="020B0604020202020204" pitchFamily="34" charset="0"/>
                <a:cs typeface="Arial" panose="020B0604020202020204" pitchFamily="34" charset="0"/>
              </a:rPr>
              <a:t>montadas de modo a garantir a vedação do produto.</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Ao substituir parafusos, utilize parafusos de mesmo material. Substituir gaxetas ressecadas, danificadas, adquirir com a Melfex.</a:t>
            </a:r>
            <a:endParaRPr lang="pt-PT" sz="900" dirty="0">
              <a:latin typeface="Arial" panose="020B0604020202020204" pitchFamily="34" charset="0"/>
              <a:cs typeface="Arial" panose="020B0604020202020204" pitchFamily="34" charset="0"/>
            </a:endParaRPr>
          </a:p>
          <a:p>
            <a:pPr algn="just"/>
            <a:endParaRPr lang="pt-PT" sz="900" dirty="0">
              <a:latin typeface="Arial" panose="020B0604020202020204" pitchFamily="34" charset="0"/>
              <a:cs typeface="Arial" panose="020B0604020202020204" pitchFamily="34" charset="0"/>
            </a:endParaRPr>
          </a:p>
          <a:p>
            <a:pPr algn="just"/>
            <a:r>
              <a:rPr lang="pt-PT" sz="900" dirty="0">
                <a:latin typeface="Arial" panose="020B0604020202020204" pitchFamily="34" charset="0"/>
                <a:cs typeface="Arial" panose="020B0604020202020204" pitchFamily="34" charset="0"/>
              </a:rPr>
              <a:t>Verifique se todas as partes mecânicas estão devidamente montadas e fixas.</a:t>
            </a:r>
            <a:endParaRPr lang="pt-BR" sz="900" dirty="0">
              <a:latin typeface="Arial" panose="020B0604020202020204" pitchFamily="34" charset="0"/>
              <a:cs typeface="Arial" panose="020B0604020202020204" pitchFamily="34" charset="0"/>
            </a:endParaRPr>
          </a:p>
          <a:p>
            <a:pPr algn="just"/>
            <a:endParaRPr lang="pt-BR" sz="900" dirty="0">
              <a:latin typeface="Arial" panose="020B0604020202020204" pitchFamily="34" charset="0"/>
              <a:cs typeface="Arial" panose="020B0604020202020204" pitchFamily="34" charset="0"/>
            </a:endParaRPr>
          </a:p>
          <a:p>
            <a:pPr algn="just"/>
            <a:r>
              <a:rPr lang="pt-BR" sz="900" b="1" dirty="0">
                <a:latin typeface="Arial" panose="020B0604020202020204" pitchFamily="34" charset="0"/>
                <a:cs typeface="Arial" panose="020B0604020202020204" pitchFamily="34" charset="0"/>
              </a:rPr>
              <a:t>Sugestões de Verificação:</a:t>
            </a:r>
          </a:p>
          <a:p>
            <a:pPr lvl="0" algn="just">
              <a:spcAft>
                <a:spcPts val="0"/>
              </a:spcAft>
            </a:pPr>
            <a:r>
              <a:rPr lang="pt-BR" sz="900" dirty="0">
                <a:solidFill>
                  <a:srgbClr val="000000"/>
                </a:solidFill>
                <a:latin typeface="Arial" panose="020B0604020202020204" pitchFamily="34" charset="0"/>
                <a:ea typeface="Times New Roman" panose="02020603050405020304" pitchFamily="18" charset="0"/>
                <a:cs typeface="Arial" panose="020B0604020202020204" pitchFamily="34" charset="0"/>
              </a:rPr>
              <a:t>Aspecto visual quanto à corrosão, conexão das unidades seladoras, niples, prensa cabos, manopla, parafusos, tampa, corpo, outros. Aspecto da plaqueta de marcação e segurança.</a:t>
            </a:r>
          </a:p>
          <a:p>
            <a:pPr lvl="0" algn="just">
              <a:spcAft>
                <a:spcPts val="0"/>
              </a:spcAft>
            </a:pPr>
            <a:endParaRPr lang="pt-BR" sz="9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Observe o estado físico de componentes, fixação, isolação de cabos e conexões elétricas.</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Observe o estado físico do conjunto de baterias, não deve haver vazamento de eletrólito ou deformações, as mesmas devem estar dentro do prazo de validade.</a:t>
            </a:r>
          </a:p>
        </p:txBody>
      </p:sp>
      <p:sp>
        <p:nvSpPr>
          <p:cNvPr id="34" name="Retângulo com Único Canto Aparado 33"/>
          <p:cNvSpPr/>
          <p:nvPr/>
        </p:nvSpPr>
        <p:spPr>
          <a:xfrm>
            <a:off x="3782554" y="7288268"/>
            <a:ext cx="3522463"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REPAROS / MODIFICAÇÕES</a:t>
            </a:r>
          </a:p>
        </p:txBody>
      </p:sp>
      <p:sp>
        <p:nvSpPr>
          <p:cNvPr id="35" name="Retângulo 34"/>
          <p:cNvSpPr/>
          <p:nvPr/>
        </p:nvSpPr>
        <p:spPr>
          <a:xfrm>
            <a:off x="3782555" y="7468268"/>
            <a:ext cx="3522462" cy="923330"/>
          </a:xfrm>
          <a:prstGeom prst="rect">
            <a:avLst/>
          </a:prstGeom>
        </p:spPr>
        <p:txBody>
          <a:bodyPr wrap="square">
            <a:spAutoFit/>
          </a:bodyPr>
          <a:lstStyle/>
          <a:p>
            <a:pPr algn="just"/>
            <a:r>
              <a:rPr lang="pt-BR" sz="900" dirty="0">
                <a:latin typeface="Arial" panose="020B0604020202020204" pitchFamily="34" charset="0"/>
                <a:cs typeface="Arial" panose="020B0604020202020204" pitchFamily="34" charset="0"/>
              </a:rPr>
              <a:t>Reparos que afetem o tipo de proteção só podem ser realizados pela MELFEX ou Oficina de Reparo Certificada para reparo em equipamentos para atmosferas explosivas, conforme ABNT NBR IEC 60079-19 e normas nacionais aplicáveis. </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Não é permitida nenhuma modificação mecânica ou elétrica.</a:t>
            </a:r>
          </a:p>
        </p:txBody>
      </p:sp>
      <p:sp>
        <p:nvSpPr>
          <p:cNvPr id="36" name="Retângulo com Único Canto Aparado 35"/>
          <p:cNvSpPr/>
          <p:nvPr/>
        </p:nvSpPr>
        <p:spPr>
          <a:xfrm>
            <a:off x="3772132" y="8362593"/>
            <a:ext cx="3522462"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DESCARTE / RECICLAGEM</a:t>
            </a:r>
          </a:p>
        </p:txBody>
      </p:sp>
      <p:sp>
        <p:nvSpPr>
          <p:cNvPr id="37" name="Retângulo 36"/>
          <p:cNvSpPr/>
          <p:nvPr/>
        </p:nvSpPr>
        <p:spPr>
          <a:xfrm>
            <a:off x="3772132" y="8531720"/>
            <a:ext cx="3522462" cy="923330"/>
          </a:xfrm>
          <a:prstGeom prst="rect">
            <a:avLst/>
          </a:prstGeom>
        </p:spPr>
        <p:txBody>
          <a:bodyPr wrap="square">
            <a:spAutoFit/>
          </a:bodyPr>
          <a:lstStyle/>
          <a:p>
            <a:pPr algn="just"/>
            <a:r>
              <a:rPr lang="pt-BR" sz="900" dirty="0">
                <a:latin typeface="Arial" panose="020B0604020202020204" pitchFamily="34" charset="0"/>
                <a:cs typeface="Arial" panose="020B0604020202020204" pitchFamily="34" charset="0"/>
              </a:rPr>
              <a:t>As respectivas normas nacionais vigentes referentes à eliminação de resíduos devem ser observadas quanto à eliminação de equipamentos.</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As baterias devem ser recicladas ou descartadas apropriadamente.</a:t>
            </a:r>
          </a:p>
        </p:txBody>
      </p:sp>
      <p:sp>
        <p:nvSpPr>
          <p:cNvPr id="38" name="Retângulo com Único Canto Aparado 37"/>
          <p:cNvSpPr/>
          <p:nvPr/>
        </p:nvSpPr>
        <p:spPr>
          <a:xfrm>
            <a:off x="3772132" y="9436918"/>
            <a:ext cx="3522462"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CONTATO (SAC)</a:t>
            </a:r>
          </a:p>
        </p:txBody>
      </p:sp>
      <p:sp>
        <p:nvSpPr>
          <p:cNvPr id="39" name="Retângulo 38"/>
          <p:cNvSpPr/>
          <p:nvPr/>
        </p:nvSpPr>
        <p:spPr>
          <a:xfrm>
            <a:off x="3768511" y="9629692"/>
            <a:ext cx="3522462" cy="684803"/>
          </a:xfrm>
          <a:prstGeom prst="rect">
            <a:avLst/>
          </a:prstGeom>
        </p:spPr>
        <p:txBody>
          <a:bodyPr wrap="square">
            <a:spAutoFit/>
          </a:bodyPr>
          <a:lstStyle/>
          <a:p>
            <a:pPr>
              <a:spcAft>
                <a:spcPts val="100"/>
              </a:spcAft>
            </a:pPr>
            <a:r>
              <a:rPr lang="pt-BR" sz="900" dirty="0">
                <a:latin typeface="Arial" panose="020B0604020202020204" pitchFamily="34" charset="0"/>
                <a:cs typeface="Arial" panose="020B0604020202020204" pitchFamily="34" charset="0"/>
              </a:rPr>
              <a:t>Melfex Ind. Comércio de Mat. Elétricos EIRELI - EPP</a:t>
            </a:r>
          </a:p>
          <a:p>
            <a:pPr>
              <a:spcAft>
                <a:spcPts val="100"/>
              </a:spcAft>
            </a:pPr>
            <a:r>
              <a:rPr lang="pt-BR" sz="900" dirty="0">
                <a:latin typeface="Arial" panose="020B0604020202020204" pitchFamily="34" charset="0"/>
                <a:cs typeface="Arial" panose="020B0604020202020204" pitchFamily="34" charset="0"/>
              </a:rPr>
              <a:t>Rua: Minas Gerais 323 – Canhema – Diadema – SP.</a:t>
            </a:r>
          </a:p>
          <a:p>
            <a:pPr>
              <a:spcAft>
                <a:spcPts val="100"/>
              </a:spcAft>
            </a:pPr>
            <a:r>
              <a:rPr lang="pt-BR" sz="900" dirty="0">
                <a:latin typeface="Arial" panose="020B0604020202020204" pitchFamily="34" charset="0"/>
                <a:cs typeface="Arial" panose="020B0604020202020204" pitchFamily="34" charset="0"/>
              </a:rPr>
              <a:t>(11) 4072-1933 – contato@melfex.com.br</a:t>
            </a:r>
          </a:p>
          <a:p>
            <a:pPr>
              <a:spcAft>
                <a:spcPts val="100"/>
              </a:spcAft>
            </a:pPr>
            <a:r>
              <a:rPr lang="pt-BR" sz="900" dirty="0">
                <a:latin typeface="Arial" panose="020B0604020202020204" pitchFamily="34" charset="0"/>
                <a:cs typeface="Arial" panose="020B0604020202020204" pitchFamily="34" charset="0"/>
              </a:rPr>
              <a:t>www.melfex.com.br</a:t>
            </a:r>
          </a:p>
        </p:txBody>
      </p:sp>
      <p:sp>
        <p:nvSpPr>
          <p:cNvPr id="10" name="Retângulo com Único Canto Aparado 30">
            <a:extLst>
              <a:ext uri="{FF2B5EF4-FFF2-40B4-BE49-F238E27FC236}">
                <a16:creationId xmlns:a16="http://schemas.microsoft.com/office/drawing/2014/main" id="{697F02AD-1D5D-2E0B-B230-0E805ABD1B67}"/>
              </a:ext>
            </a:extLst>
          </p:cNvPr>
          <p:cNvSpPr/>
          <p:nvPr/>
        </p:nvSpPr>
        <p:spPr>
          <a:xfrm>
            <a:off x="3776985" y="4324107"/>
            <a:ext cx="3528032" cy="180000"/>
          </a:xfrm>
          <a:prstGeom prst="snip1Rect">
            <a:avLst/>
          </a:prstGeom>
          <a:gradFill flip="none" rotWithShape="1">
            <a:gsLst>
              <a:gs pos="0">
                <a:srgbClr val="C90707">
                  <a:tint val="66000"/>
                  <a:satMod val="160000"/>
                </a:srgbClr>
              </a:gs>
              <a:gs pos="50000">
                <a:srgbClr val="C90707">
                  <a:tint val="44500"/>
                  <a:satMod val="160000"/>
                </a:srgbClr>
              </a:gs>
              <a:gs pos="100000">
                <a:srgbClr val="C90707">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a:solidFill>
                  <a:schemeClr val="tx1"/>
                </a:solidFill>
                <a:latin typeface="Arial" panose="020B0604020202020204" pitchFamily="34" charset="0"/>
                <a:cs typeface="Arial" panose="020B0604020202020204" pitchFamily="34" charset="0"/>
              </a:rPr>
              <a:t>INSPEÇÃO PERIÓDICA</a:t>
            </a:r>
          </a:p>
        </p:txBody>
      </p:sp>
      <p:sp>
        <p:nvSpPr>
          <p:cNvPr id="17" name="Retângulo 16">
            <a:extLst>
              <a:ext uri="{FF2B5EF4-FFF2-40B4-BE49-F238E27FC236}">
                <a16:creationId xmlns:a16="http://schemas.microsoft.com/office/drawing/2014/main" id="{B319A5C2-8A89-6ED3-4A6A-3F99ADEDC10D}"/>
              </a:ext>
            </a:extLst>
          </p:cNvPr>
          <p:cNvSpPr/>
          <p:nvPr/>
        </p:nvSpPr>
        <p:spPr>
          <a:xfrm>
            <a:off x="3775753" y="4482275"/>
            <a:ext cx="3612596" cy="2862322"/>
          </a:xfrm>
          <a:prstGeom prst="rect">
            <a:avLst/>
          </a:prstGeom>
        </p:spPr>
        <p:txBody>
          <a:bodyPr wrap="square">
            <a:spAutoFit/>
          </a:bodyPr>
          <a:lstStyle/>
          <a:p>
            <a:pPr algn="just"/>
            <a:r>
              <a:rPr lang="pt-BR" sz="900" dirty="0">
                <a:latin typeface="Arial" panose="020B0604020202020204" pitchFamily="34" charset="0"/>
                <a:cs typeface="Arial" panose="020B0604020202020204" pitchFamily="34" charset="0"/>
              </a:rPr>
              <a:t>Realizar inspeções externas e limpeza regularmente. Caso sejam identificados danos em componentes ou funcionamento anormal, a manutenção deve ser realizada imediatamente pela </a:t>
            </a:r>
            <a:r>
              <a:rPr lang="pt-BR" sz="900" dirty="0" err="1">
                <a:latin typeface="Arial" panose="020B0604020202020204" pitchFamily="34" charset="0"/>
                <a:cs typeface="Arial" panose="020B0604020202020204" pitchFamily="34" charset="0"/>
              </a:rPr>
              <a:t>Melfex</a:t>
            </a:r>
            <a:r>
              <a:rPr lang="pt-BR" sz="900" dirty="0">
                <a:latin typeface="Arial" panose="020B0604020202020204" pitchFamily="34" charset="0"/>
                <a:cs typeface="Arial" panose="020B0604020202020204" pitchFamily="34" charset="0"/>
              </a:rPr>
              <a:t> ou empresas devidamente certificadas como oficinas de reparos.</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De acordo com NBR IEC 60079-17, no item 4.4.2 INSTALAÇÕES FIXAS, a cada 3 anos é necessário realizar uma inspeção Apurada dos equipamentos eletroeletrônicos instalados em áreas classificadas, e inspeções visuais durante estes intervalos para validar as possíveis modificações ou reparos. </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Adotar medidas de limpeza periódica para evitar acúmulo de poeira na superfície. Não é permitido o uso de ar comprimido para soprar poeira;</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Verificar periodicamente se o desempenho elétrico do produto está em boas condições;</a:t>
            </a:r>
          </a:p>
          <a:p>
            <a:pPr algn="just"/>
            <a:endParaRPr lang="pt-BR" sz="900" dirty="0">
              <a:latin typeface="Arial" panose="020B0604020202020204" pitchFamily="34" charset="0"/>
              <a:cs typeface="Arial" panose="020B0604020202020204" pitchFamily="34" charset="0"/>
            </a:endParaRPr>
          </a:p>
          <a:p>
            <a:pPr algn="just"/>
            <a:r>
              <a:rPr lang="pt-BR" sz="900" dirty="0">
                <a:latin typeface="Arial" panose="020B0604020202020204" pitchFamily="34" charset="0"/>
                <a:cs typeface="Arial" panose="020B0604020202020204" pitchFamily="34" charset="0"/>
              </a:rPr>
              <a:t>Recomenda-se aos usuários realizar manutenção preventiva a cada seis meses</a:t>
            </a:r>
          </a:p>
        </p:txBody>
      </p:sp>
      <p:pic>
        <p:nvPicPr>
          <p:cNvPr id="9" name="Imagem 8">
            <a:extLst>
              <a:ext uri="{FF2B5EF4-FFF2-40B4-BE49-F238E27FC236}">
                <a16:creationId xmlns:a16="http://schemas.microsoft.com/office/drawing/2014/main" id="{18AA4CDE-3ADA-0B80-E626-31339290F9B8}"/>
              </a:ext>
            </a:extLst>
          </p:cNvPr>
          <p:cNvPicPr>
            <a:picLocks noChangeAspect="1"/>
          </p:cNvPicPr>
          <p:nvPr/>
        </p:nvPicPr>
        <p:blipFill>
          <a:blip r:embed="rId3"/>
          <a:stretch>
            <a:fillRect/>
          </a:stretch>
        </p:blipFill>
        <p:spPr>
          <a:xfrm>
            <a:off x="439804" y="2898921"/>
            <a:ext cx="2927683" cy="2665423"/>
          </a:xfrm>
          <a:prstGeom prst="rect">
            <a:avLst/>
          </a:prstGeom>
        </p:spPr>
      </p:pic>
      <p:sp>
        <p:nvSpPr>
          <p:cNvPr id="11" name="Retângulo 10"/>
          <p:cNvSpPr/>
          <p:nvPr/>
        </p:nvSpPr>
        <p:spPr>
          <a:xfrm>
            <a:off x="317457" y="4476336"/>
            <a:ext cx="733660" cy="230832"/>
          </a:xfrm>
          <a:prstGeom prst="rect">
            <a:avLst/>
          </a:prstGeom>
        </p:spPr>
        <p:txBody>
          <a:bodyPr wrap="square">
            <a:spAutoFit/>
          </a:bodyPr>
          <a:lstStyle/>
          <a:p>
            <a:pPr algn="just"/>
            <a:r>
              <a:rPr lang="pt-BR" sz="900" b="1" dirty="0">
                <a:latin typeface="Arial" panose="020B0604020202020204" pitchFamily="34" charset="0"/>
                <a:cs typeface="Arial" panose="020B0604020202020204" pitchFamily="34" charset="0"/>
              </a:rPr>
              <a:t>Figura 03</a:t>
            </a:r>
          </a:p>
        </p:txBody>
      </p:sp>
    </p:spTree>
    <p:extLst>
      <p:ext uri="{BB962C8B-B14F-4D97-AF65-F5344CB8AC3E}">
        <p14:creationId xmlns:p14="http://schemas.microsoft.com/office/powerpoint/2010/main" val="1094840105"/>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4570</TotalTime>
  <Words>2630</Words>
  <Application>Microsoft Office PowerPoint</Application>
  <PresentationFormat>Personalizar</PresentationFormat>
  <Paragraphs>235</Paragraphs>
  <Slides>5</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5</vt:i4>
      </vt:variant>
    </vt:vector>
  </HeadingPairs>
  <TitlesOfParts>
    <vt:vector size="11" baseType="lpstr">
      <vt:lpstr>Arial</vt:lpstr>
      <vt:lpstr>Britannic Bold</vt:lpstr>
      <vt:lpstr>Calibri</vt:lpstr>
      <vt:lpstr>Rajdhani Bold</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Johnny Santos</dc:creator>
  <cp:lastModifiedBy>Matheus Prado de Moura</cp:lastModifiedBy>
  <cp:revision>648</cp:revision>
  <dcterms:created xsi:type="dcterms:W3CDTF">2018-07-06T15:27:24Z</dcterms:created>
  <dcterms:modified xsi:type="dcterms:W3CDTF">2026-05-14T19:37:21Z</dcterms:modified>
</cp:coreProperties>
</file>